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webextensions/webextension1.xml" ContentType="application/vnd.ms-office.webextension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45"/>
  </p:notesMasterIdLst>
  <p:sldIdLst>
    <p:sldId id="256" r:id="rId2"/>
    <p:sldId id="308" r:id="rId3"/>
    <p:sldId id="360" r:id="rId4"/>
    <p:sldId id="361" r:id="rId5"/>
    <p:sldId id="362" r:id="rId6"/>
    <p:sldId id="363" r:id="rId7"/>
    <p:sldId id="364" r:id="rId8"/>
    <p:sldId id="365" r:id="rId9"/>
    <p:sldId id="275" r:id="rId10"/>
    <p:sldId id="366" r:id="rId11"/>
    <p:sldId id="367" r:id="rId12"/>
    <p:sldId id="368" r:id="rId13"/>
    <p:sldId id="369" r:id="rId14"/>
    <p:sldId id="371" r:id="rId15"/>
    <p:sldId id="372" r:id="rId16"/>
    <p:sldId id="373" r:id="rId17"/>
    <p:sldId id="374" r:id="rId18"/>
    <p:sldId id="375" r:id="rId19"/>
    <p:sldId id="376" r:id="rId20"/>
    <p:sldId id="259" r:id="rId21"/>
    <p:sldId id="261" r:id="rId22"/>
    <p:sldId id="323" r:id="rId23"/>
    <p:sldId id="263" r:id="rId24"/>
    <p:sldId id="264" r:id="rId25"/>
    <p:sldId id="265" r:id="rId26"/>
    <p:sldId id="378" r:id="rId27"/>
    <p:sldId id="266" r:id="rId28"/>
    <p:sldId id="267" r:id="rId29"/>
    <p:sldId id="268" r:id="rId30"/>
    <p:sldId id="269" r:id="rId31"/>
    <p:sldId id="379" r:id="rId32"/>
    <p:sldId id="270" r:id="rId33"/>
    <p:sldId id="271" r:id="rId34"/>
    <p:sldId id="380" r:id="rId35"/>
    <p:sldId id="382" r:id="rId36"/>
    <p:sldId id="273" r:id="rId37"/>
    <p:sldId id="274" r:id="rId38"/>
    <p:sldId id="377" r:id="rId39"/>
    <p:sldId id="301" r:id="rId40"/>
    <p:sldId id="302" r:id="rId41"/>
    <p:sldId id="303" r:id="rId42"/>
    <p:sldId id="304" r:id="rId43"/>
    <p:sldId id="300" r:id="rId44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4" roundtripDataSignature="AMtx7mgIf3DmH49+FxNtb53cH2CE7Ynz5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6"/>
    <p:restoredTop sz="86268"/>
  </p:normalViewPr>
  <p:slideViewPr>
    <p:cSldViewPr snapToGrid="0" snapToObjects="1">
      <p:cViewPr varScale="1">
        <p:scale>
          <a:sx n="105" d="100"/>
          <a:sy n="105" d="100"/>
        </p:scale>
        <p:origin x="2104" y="200"/>
      </p:cViewPr>
      <p:guideLst/>
    </p:cSldViewPr>
  </p:slideViewPr>
  <p:notesTextViewPr>
    <p:cViewPr>
      <p:scale>
        <a:sx n="140" d="100"/>
        <a:sy n="14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92" name="Google Shape;29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99" name="Google Shape;29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06" name="Google Shape;30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13" name="Google Shape;31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7" name="Google Shape;32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34" name="Google Shape;33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2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41" name="Google Shape;34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48" name="Google Shape;348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149e19df79_0_5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7" name="Google Shape;427;g1149e19df79_0_5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28" name="Google Shape;428;g1149e19df79_0_5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37315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149e19df79_0_5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7" name="Google Shape;427;g1149e19df79_0_5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28" name="Google Shape;428;g1149e19df79_0_5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483710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149e19df79_0_4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2" name="Google Shape;62;g1149e19df79_0_40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" name="Google Shape;63;g1149e19df79_0_40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149e19df79_0_4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g1149e19df79_0_44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07" name="Google Shape;107;g1149e19df79_0_44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5" name="Google Shape;195;p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82830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47" name="Google Shape;14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149e19df79_0_5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g1149e19df79_0_54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65" name="Google Shape;165;g1149e19df79_0_54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149e19df79_0_58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1" name="Google Shape;191;g1149e19df79_0_5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149e19df79_0_58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1" name="Google Shape;191;g1149e19df79_0_5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2299035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09" name="Google Shape;20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30" name="Google Shape;23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54" name="Google Shape;25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43" name="Google Shape;24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6" name="Google Shape;28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6" name="Google Shape;28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1215211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1149e19df79_0_62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9" name="Google Shape;309;g1149e19df79_0_6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32" name="Google Shape;33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2" name="Google Shape;362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63" name="Google Shape;363;p1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134392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2" name="Google Shape;362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63" name="Google Shape;363;p1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181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3" name="Google Shape;40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0" name="Google Shape;42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149e19df79_0_5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7" name="Google Shape;427;g1149e19df79_0_5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28" name="Google Shape;428;g1149e19df79_0_5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983695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4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90" name="Google Shape;90;p4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50" name="Google Shape;25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Google Shape;122;p4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23" name="Google Shape;123;p4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5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47" name="Google Shape;147;p5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41</a:t>
            </a:fld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3" name="Google Shape;173;p5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74" name="Google Shape;174;p5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42</a:t>
            </a:fld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7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29" name="Google Shape;629;p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57" name="Google Shape;25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64" name="Google Shape;26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71" name="Google Shape;27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78" name="Google Shape;27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85" name="Google Shape;28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44073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4A753A07-4AD0-9A63-52E4-3D35BB540162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1EF8DD94-ABD4-9643-AB0F-23A3A1C123C6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6;p22">
            <a:extLst>
              <a:ext uri="{FF2B5EF4-FFF2-40B4-BE49-F238E27FC236}">
                <a16:creationId xmlns:a16="http://schemas.microsoft.com/office/drawing/2014/main" id="{F5B1DCA2-0BB9-38AB-64EF-0D5A312F8108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15: Design Decisions &amp; Code Generation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5;p22">
            <a:extLst>
              <a:ext uri="{FF2B5EF4-FFF2-40B4-BE49-F238E27FC236}">
                <a16:creationId xmlns:a16="http://schemas.microsoft.com/office/drawing/2014/main" id="{723F4CF5-A7C0-62C3-28FD-3EC79902E67D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llEverywhere">
  <p:cSld name="PollEverywher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5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25"/>
          <p:cNvSpPr/>
          <p:nvPr/>
        </p:nvSpPr>
        <p:spPr>
          <a:xfrm>
            <a:off x="0" y="206019"/>
            <a:ext cx="9144000" cy="1063981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2" name="Google Shape;32;p25"/>
          <p:cNvPicPr preferRelativeResize="0"/>
          <p:nvPr/>
        </p:nvPicPr>
        <p:blipFill rotWithShape="1">
          <a:blip r:embed="rId2">
            <a:alphaModFix/>
          </a:blip>
          <a:srcRect t="14966" b="14963"/>
          <a:stretch/>
        </p:blipFill>
        <p:spPr>
          <a:xfrm>
            <a:off x="241553" y="479874"/>
            <a:ext cx="3692944" cy="601177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25" descr="Respond at https://pollev.com/cse390b. Options are:&#10;a) To grade you on whether or not you get the questions we ask correct&#10;b) to aid your learning by giving you a chance to practice applying the material we are covering&#10;c) to take attendance&#10;d) I'm not sure" title="Why are we using Poll Everywhere in lectures?"/>
          <p:cNvSpPr txBox="1">
            <a:spLocks noGrp="1"/>
          </p:cNvSpPr>
          <p:nvPr>
            <p:ph type="title"/>
          </p:nvPr>
        </p:nvSpPr>
        <p:spPr>
          <a:xfrm>
            <a:off x="377550" y="1598386"/>
            <a:ext cx="8388900" cy="11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5"/>
          <p:cNvSpPr txBox="1">
            <a:spLocks noGrp="1"/>
          </p:cNvSpPr>
          <p:nvPr>
            <p:ph type="body" idx="1"/>
          </p:nvPr>
        </p:nvSpPr>
        <p:spPr>
          <a:xfrm>
            <a:off x="377550" y="288854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766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marL="914400" lvl="1" indent="-382269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/>
            </a:lvl2pPr>
            <a:lvl3pPr marL="1371600" lvl="2" indent="-330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  <a:defRPr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9pPr>
          </a:lstStyle>
          <a:p>
            <a:endParaRPr/>
          </a:p>
        </p:txBody>
      </p:sp>
      <p:sp>
        <p:nvSpPr>
          <p:cNvPr id="35" name="Google Shape;35;p25"/>
          <p:cNvSpPr/>
          <p:nvPr/>
        </p:nvSpPr>
        <p:spPr>
          <a:xfrm>
            <a:off x="4944291" y="540630"/>
            <a:ext cx="3958156" cy="479667"/>
          </a:xfrm>
          <a:prstGeom prst="roundRect">
            <a:avLst>
              <a:gd name="adj" fmla="val 16667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n-US"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Vote at https://pollev.com/cse390b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456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" name="Google Shape;13;p22">
            <a:extLst>
              <a:ext uri="{FF2B5EF4-FFF2-40B4-BE49-F238E27FC236}">
                <a16:creationId xmlns:a16="http://schemas.microsoft.com/office/drawing/2014/main" id="{AF95C875-3F48-9885-6281-4A47945AB292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" name="Google Shape;14;p22">
            <a:extLst>
              <a:ext uri="{FF2B5EF4-FFF2-40B4-BE49-F238E27FC236}">
                <a16:creationId xmlns:a16="http://schemas.microsoft.com/office/drawing/2014/main" id="{2D56B24A-7670-5FF3-1ED7-FCF4F5051154}"/>
              </a:ext>
            </a:extLst>
          </p:cNvPr>
          <p:cNvPicPr preferRelativeResize="0"/>
          <p:nvPr userDrawn="1"/>
        </p:nvPicPr>
        <p:blipFill rotWithShape="1">
          <a:blip r:embed="rId5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6;p22">
            <a:extLst>
              <a:ext uri="{FF2B5EF4-FFF2-40B4-BE49-F238E27FC236}">
                <a16:creationId xmlns:a16="http://schemas.microsoft.com/office/drawing/2014/main" id="{BE13F9E1-55F4-98C6-8CF7-990047A148A4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15: Design Decisions &amp; Code Generation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5;p22">
            <a:extLst>
              <a:ext uri="{FF2B5EF4-FFF2-40B4-BE49-F238E27FC236}">
                <a16:creationId xmlns:a16="http://schemas.microsoft.com/office/drawing/2014/main" id="{57E5F6FE-43ED-F11C-3235-99A895E3A5CE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11/relationships/webextension" Target="../webextensions/webextension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Design Decisions &amp; Code Generation</a:t>
            </a:r>
            <a:endParaRPr sz="2400" i="1" dirty="0"/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685800" y="5216637"/>
            <a:ext cx="7772400" cy="1277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None/>
            </a:pPr>
            <a:r>
              <a:rPr lang="en-US" sz="2400" dirty="0"/>
              <a:t>Design Decisions in Computing, Compilers: Code Generation, Two-Tier Compilation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Inclusive Design</a:t>
            </a:r>
            <a:endParaRPr/>
          </a:p>
        </p:txBody>
      </p:sp>
      <p:sp>
        <p:nvSpPr>
          <p:cNvPr id="295" name="Google Shape;295;p1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Including as diverse a range of perspectives when designing something as possible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Similar to universal design, but you may offer different solutions for different types of people (rather than one solution for all)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“Including” a diverse perspective does not just mean having a diverse team of people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It means valuing a diversity of opinions and experiences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If we prioritize diverse perspectives, especially those that have been typically excluded, it will lead to things that benefit more people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296" name="Google Shape;296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Affordance Theory</a:t>
            </a:r>
            <a:endParaRPr/>
          </a:p>
        </p:txBody>
      </p:sp>
      <p:sp>
        <p:nvSpPr>
          <p:cNvPr id="302" name="Google Shape;302;p1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Way of thinking about things around us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Things provide different affordances to people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A way of defining what the capabilities of something are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Can group these affordances into different categories: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What affordances does someone think/perceive something provides them?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What affordances does something actually provide someone?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303" name="Google Shape;303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Affordance Types</a:t>
            </a:r>
            <a:endParaRPr/>
          </a:p>
        </p:txBody>
      </p:sp>
      <p:sp>
        <p:nvSpPr>
          <p:cNvPr id="309" name="Google Shape;309;p1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Four types of affordances (in reality, it’s more of a spectrum)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Perceptible affordance:</a:t>
            </a:r>
            <a:r>
              <a:rPr lang="en-US" dirty="0"/>
              <a:t> something does what someone thinks it can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Hidden affordance:</a:t>
            </a:r>
            <a:r>
              <a:rPr lang="en-US" dirty="0"/>
              <a:t> something does what someone thinks it can’t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False affordance:</a:t>
            </a:r>
            <a:r>
              <a:rPr lang="en-US" dirty="0"/>
              <a:t> something doesn’t do what someone thinks it can 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Correct rejection:</a:t>
            </a:r>
            <a:r>
              <a:rPr lang="en-US" dirty="0"/>
              <a:t> something doesn’t do what someone thinks it can’t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10" name="Google Shape;310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Design Principles in Practice</a:t>
            </a:r>
            <a:endParaRPr dirty="0"/>
          </a:p>
        </p:txBody>
      </p:sp>
      <p:sp>
        <p:nvSpPr>
          <p:cNvPr id="316" name="Google Shape;316;p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/>
              <a:t>In groups, discuss the following questions: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Observations of design in the real world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Experiences you have had with technology that has privileged or discriminated against you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How might you design these technologies differently to be more inclusive?</a:t>
            </a:r>
            <a:endParaRPr/>
          </a:p>
          <a:p>
            <a:pPr marL="13208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317" name="Google Shape;317;p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Design in Computing</a:t>
            </a:r>
            <a:endParaRPr/>
          </a:p>
        </p:txBody>
      </p:sp>
      <p:sp>
        <p:nvSpPr>
          <p:cNvPr id="330" name="Google Shape;330;p1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Design discussions are relevant to computing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Many were developed with design in mind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Technology can be biased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Design is part of almost everything in computing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Our biases influence the design of things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 lack of diverse perspectives can lead to many harmful designs</a:t>
            </a:r>
            <a:endParaRPr dirty="0"/>
          </a:p>
        </p:txBody>
      </p:sp>
      <p:sp>
        <p:nvSpPr>
          <p:cNvPr id="331" name="Google Shape;331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Design in Computing: Accessibility</a:t>
            </a:r>
            <a:endParaRPr/>
          </a:p>
        </p:txBody>
      </p:sp>
      <p:sp>
        <p:nvSpPr>
          <p:cNvPr id="337" name="Google Shape;337;p1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There is a large community in CSE focused on making technology more accessible for people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E.g., making web pages easily navigable for people who are blind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E.g., expanding internet access to remote populations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Connection: Elements of both universal design and inclusive design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Universal design: Designing products that work for as many people as possible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Inclusive design: Including more perspectives in the design process, and potentially developing specific solutions aimed at including different groups of people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38" name="Google Shape;338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2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Design in Computing: Algorithmic Bias</a:t>
            </a:r>
            <a:endParaRPr/>
          </a:p>
        </p:txBody>
      </p:sp>
      <p:sp>
        <p:nvSpPr>
          <p:cNvPr id="344" name="Google Shape;344;p2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Research related to bias in AI/ML algorithms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E.g., Facial recognition technology not working as well on people of color (trained on primarily white datasets)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E.g., Racial bias in crime prediction algorithms (reflects the bias of our criminal justice system)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These results biases reflect biased design decisions throughout development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Picking datasets biased towards certain communities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Testing applications in biased environments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Bias in what is prioritized within an algorithm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345" name="Google Shape;345;p2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Moving Towards Inclusive Design</a:t>
            </a:r>
            <a:endParaRPr/>
          </a:p>
        </p:txBody>
      </p:sp>
      <p:sp>
        <p:nvSpPr>
          <p:cNvPr id="351" name="Google Shape;351;p2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98844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Design is often categorized as being separate from other parts of the development process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In reality, happens in almost every stage of developing something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You can voice feedback and concerns in design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You are ultimately contributing to the design of it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What conversations already occur, then ask how we can do better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Different vision of how to approach building technology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Slogan offered by Animikii: “Move slow and empower people”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352" name="Google Shape;352;p2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5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Next Steps in Design</a:t>
            </a:r>
            <a:endParaRPr dirty="0"/>
          </a:p>
        </p:txBody>
      </p:sp>
      <p:sp>
        <p:nvSpPr>
          <p:cNvPr id="358" name="Google Shape;358;p5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Brief overview of design that only scratches the surface</a:t>
            </a:r>
            <a:endParaRPr dirty="0"/>
          </a:p>
          <a:p>
            <a:pPr marL="64008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Entire fields and majors related to design and computing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Human Computer Interaction (HCI)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User Experience (UX/UI)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Human Centered Design and Engineering (HCDE, major at UW)</a:t>
            </a:r>
            <a:endParaRPr dirty="0"/>
          </a:p>
          <a:p>
            <a:pPr marL="64008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Related courses: 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CSE 340: Interactive computing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CSE 440: Introduction to HCI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SOC 225: Data and society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HCDE department has some neat courses on this topic too!</a:t>
            </a:r>
            <a:endParaRPr dirty="0"/>
          </a:p>
        </p:txBody>
      </p:sp>
      <p:sp>
        <p:nvSpPr>
          <p:cNvPr id="359" name="Google Shape;359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1149e19df79_0_5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31" name="Google Shape;431;g1149e19df79_0_54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Design Decisions in Computing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Understanding Design and Its Importance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Design Decisions in Computing</a:t>
            </a: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Compilers: Code Generation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Generating Target Code from an AST</a:t>
            </a:r>
            <a:endParaRPr b="1" dirty="0">
              <a:solidFill>
                <a:srgbClr val="4B2A85"/>
              </a:solidFill>
            </a:endParaRP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Two-Tier Compilation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Intermediate Programs and The Java Virtual Machine (JVM)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432" name="Google Shape;432;g1149e19df79_0_5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8410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1149e19df79_0_5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31" name="Google Shape;431;g1149e19df79_0_54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Design Decisions in Computing</a:t>
            </a:r>
            <a:endParaRPr lang="en-US" b="1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Understanding Design and Its Importance</a:t>
            </a:r>
            <a:endParaRPr lang="en-US" b="1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Design Decisions in Computing</a:t>
            </a:r>
            <a:endParaRPr lang="en-US" b="1" dirty="0"/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Compilers: Code Generation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Generating Target Code from an AST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Two-Tier Compilation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Intermediate Programs and The Java Virtual Machine (JVM)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432" name="Google Shape;432;g1149e19df79_0_5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86499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149e19df79_0_404"/>
          <p:cNvSpPr/>
          <p:nvPr/>
        </p:nvSpPr>
        <p:spPr>
          <a:xfrm>
            <a:off x="89100" y="339975"/>
            <a:ext cx="8965800" cy="57021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g1149e19df79_0_404"/>
          <p:cNvSpPr txBox="1">
            <a:spLocks noGrp="1"/>
          </p:cNvSpPr>
          <p:nvPr>
            <p:ph type="title"/>
          </p:nvPr>
        </p:nvSpPr>
        <p:spPr>
          <a:xfrm>
            <a:off x="357020" y="613750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Software</a:t>
            </a:r>
            <a:endParaRPr>
              <a:solidFill>
                <a:srgbClr val="FFFFF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Overview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7" name="Google Shape;67;g1149e19df79_0_404"/>
          <p:cNvSpPr/>
          <p:nvPr/>
        </p:nvSpPr>
        <p:spPr>
          <a:xfrm>
            <a:off x="2746450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x86, x86-64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RISC-V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g1149e19df79_0_404"/>
          <p:cNvSpPr/>
          <p:nvPr/>
        </p:nvSpPr>
        <p:spPr>
          <a:xfrm>
            <a:off x="2961750" y="40186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g1149e19df79_0_404"/>
          <p:cNvSpPr/>
          <p:nvPr/>
        </p:nvSpPr>
        <p:spPr>
          <a:xfrm>
            <a:off x="5087063" y="58531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g1149e19df79_0_404"/>
          <p:cNvSpPr/>
          <p:nvPr/>
        </p:nvSpPr>
        <p:spPr>
          <a:xfrm>
            <a:off x="6142325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Windows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Unix/Linux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Android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 OS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g1149e19df79_0_404"/>
          <p:cNvSpPr/>
          <p:nvPr/>
        </p:nvSpPr>
        <p:spPr>
          <a:xfrm>
            <a:off x="6388700" y="39943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g1149e19df79_0_404"/>
          <p:cNvSpPr txBox="1">
            <a:spLocks noGrp="1"/>
          </p:cNvSpPr>
          <p:nvPr>
            <p:ph type="title"/>
          </p:nvPr>
        </p:nvSpPr>
        <p:spPr>
          <a:xfrm>
            <a:off x="229220" y="52800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73" name="Google Shape;73;g1149e19df79_0_404"/>
          <p:cNvSpPr/>
          <p:nvPr/>
        </p:nvSpPr>
        <p:spPr>
          <a:xfrm>
            <a:off x="4813100" y="5221550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4" name="Google Shape;74;g1149e19df79_0_404"/>
          <p:cNvGrpSpPr/>
          <p:nvPr/>
        </p:nvGrpSpPr>
        <p:grpSpPr>
          <a:xfrm>
            <a:off x="5376423" y="4867087"/>
            <a:ext cx="939284" cy="1029610"/>
            <a:chOff x="4704173" y="3604372"/>
            <a:chExt cx="492804" cy="540166"/>
          </a:xfrm>
        </p:grpSpPr>
        <p:sp>
          <p:nvSpPr>
            <p:cNvPr id="75" name="Google Shape;75;g1149e19df79_0_404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g1149e19df79_0_404"/>
            <p:cNvSpPr/>
            <p:nvPr/>
          </p:nvSpPr>
          <p:spPr>
            <a:xfrm rot="-3063482">
              <a:off x="4767516" y="3616957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g1149e19df79_0_404"/>
            <p:cNvSpPr/>
            <p:nvPr/>
          </p:nvSpPr>
          <p:spPr>
            <a:xfrm rot="3109755">
              <a:off x="4990768" y="3617079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8" name="Google Shape;78;g1149e19df79_0_404"/>
          <p:cNvSpPr/>
          <p:nvPr/>
        </p:nvSpPr>
        <p:spPr>
          <a:xfrm>
            <a:off x="2746450" y="2097075"/>
            <a:ext cx="3001800" cy="9969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Byte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 VM Code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g1149e19df79_0_404"/>
          <p:cNvSpPr/>
          <p:nvPr/>
        </p:nvSpPr>
        <p:spPr>
          <a:xfrm>
            <a:off x="2746450" y="479950"/>
            <a:ext cx="2802300" cy="10296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Python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C/C++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1149e19df79_0_404"/>
          <p:cNvSpPr/>
          <p:nvPr/>
        </p:nvSpPr>
        <p:spPr>
          <a:xfrm>
            <a:off x="2953675" y="7027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g1149e19df79_0_404"/>
          <p:cNvSpPr/>
          <p:nvPr/>
        </p:nvSpPr>
        <p:spPr>
          <a:xfrm>
            <a:off x="2953675" y="23034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g1149e19df79_0_404"/>
          <p:cNvSpPr/>
          <p:nvPr/>
        </p:nvSpPr>
        <p:spPr>
          <a:xfrm>
            <a:off x="3069575" y="3241975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g1149e19df79_0_404"/>
          <p:cNvSpPr/>
          <p:nvPr/>
        </p:nvSpPr>
        <p:spPr>
          <a:xfrm>
            <a:off x="3069575" y="1642963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g1149e19df79_0_404"/>
          <p:cNvSpPr/>
          <p:nvPr/>
        </p:nvSpPr>
        <p:spPr>
          <a:xfrm>
            <a:off x="3949600" y="1576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g1149e19df79_0_404"/>
          <p:cNvSpPr/>
          <p:nvPr/>
        </p:nvSpPr>
        <p:spPr>
          <a:xfrm>
            <a:off x="4120475" y="3241975"/>
            <a:ext cx="15117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(VM Translator)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1149e19df79_0_404"/>
          <p:cNvSpPr/>
          <p:nvPr/>
        </p:nvSpPr>
        <p:spPr>
          <a:xfrm>
            <a:off x="3949600" y="3175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g1149e19df79_0_404"/>
          <p:cNvSpPr/>
          <p:nvPr/>
        </p:nvSpPr>
        <p:spPr>
          <a:xfrm rot="-5400000" flipH="1">
            <a:off x="971650" y="2482000"/>
            <a:ext cx="2831700" cy="619200"/>
          </a:xfrm>
          <a:prstGeom prst="uturnArrow">
            <a:avLst>
              <a:gd name="adj1" fmla="val 39660"/>
              <a:gd name="adj2" fmla="val 25000"/>
              <a:gd name="adj3" fmla="val 25000"/>
              <a:gd name="adj4" fmla="val 49545"/>
              <a:gd name="adj5" fmla="val 100000"/>
            </a:avLst>
          </a:prstGeom>
          <a:solidFill>
            <a:srgbClr val="E691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g1149e19df79_0_404"/>
          <p:cNvSpPr txBox="1"/>
          <p:nvPr/>
        </p:nvSpPr>
        <p:spPr>
          <a:xfrm>
            <a:off x="631596" y="2963925"/>
            <a:ext cx="1446300" cy="4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(Project 8)</a:t>
            </a:r>
            <a:endParaRPr sz="1400" b="1" i="0" u="none" strike="noStrike" cap="none" dirty="0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g1149e19df79_0_404"/>
          <p:cNvSpPr/>
          <p:nvPr/>
        </p:nvSpPr>
        <p:spPr>
          <a:xfrm>
            <a:off x="1153400" y="2631238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149e19df79_0_44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Compiler: Implementation</a:t>
            </a:r>
            <a:endParaRPr/>
          </a:p>
        </p:txBody>
      </p:sp>
      <p:sp>
        <p:nvSpPr>
          <p:cNvPr id="110" name="Google Shape;110;g1149e19df79_0_44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sp>
        <p:nvSpPr>
          <p:cNvPr id="111" name="Google Shape;111;g1149e19df79_0_446"/>
          <p:cNvSpPr/>
          <p:nvPr/>
        </p:nvSpPr>
        <p:spPr>
          <a:xfrm rot="10800000" flipH="1">
            <a:off x="425025" y="3470650"/>
            <a:ext cx="485400" cy="11046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g1149e19df79_0_446"/>
          <p:cNvSpPr/>
          <p:nvPr/>
        </p:nvSpPr>
        <p:spPr>
          <a:xfrm>
            <a:off x="1288638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g1149e19df79_0_446"/>
          <p:cNvSpPr/>
          <p:nvPr/>
        </p:nvSpPr>
        <p:spPr>
          <a:xfrm>
            <a:off x="2630630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g1149e19df79_0_446"/>
          <p:cNvSpPr/>
          <p:nvPr/>
        </p:nvSpPr>
        <p:spPr>
          <a:xfrm>
            <a:off x="3972622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Type Checker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g1149e19df79_0_446"/>
          <p:cNvSpPr/>
          <p:nvPr/>
        </p:nvSpPr>
        <p:spPr>
          <a:xfrm>
            <a:off x="5314614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Optimizer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g1149e19df79_0_446"/>
          <p:cNvSpPr/>
          <p:nvPr/>
        </p:nvSpPr>
        <p:spPr>
          <a:xfrm>
            <a:off x="6656606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Code Generator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g1149e19df79_0_446"/>
          <p:cNvSpPr/>
          <p:nvPr/>
        </p:nvSpPr>
        <p:spPr>
          <a:xfrm rot="5400000" flipH="1">
            <a:off x="7897525" y="3656650"/>
            <a:ext cx="1065600" cy="519000"/>
          </a:xfrm>
          <a:prstGeom prst="bentArrow">
            <a:avLst>
              <a:gd name="adj1" fmla="val 37432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8" name="Google Shape;118;g1149e19df79_0_446"/>
          <p:cNvGrpSpPr/>
          <p:nvPr/>
        </p:nvGrpSpPr>
        <p:grpSpPr>
          <a:xfrm>
            <a:off x="425024" y="5303775"/>
            <a:ext cx="1896000" cy="1253100"/>
            <a:chOff x="114749" y="5313500"/>
            <a:chExt cx="1896000" cy="1253100"/>
          </a:xfrm>
        </p:grpSpPr>
        <p:sp>
          <p:nvSpPr>
            <p:cNvPr id="119" name="Google Shape;119;g1149e19df79_0_446"/>
            <p:cNvSpPr/>
            <p:nvPr/>
          </p:nvSpPr>
          <p:spPr>
            <a:xfrm>
              <a:off x="114749" y="5313500"/>
              <a:ext cx="1896000" cy="1253100"/>
            </a:xfrm>
            <a:prstGeom prst="wedgeRectCallout">
              <a:avLst>
                <a:gd name="adj1" fmla="val 26273"/>
                <a:gd name="adj2" fmla="val -93410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Break string into discrete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tokens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etc.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g1149e19df79_0_446"/>
            <p:cNvSpPr/>
            <p:nvPr/>
          </p:nvSpPr>
          <p:spPr>
            <a:xfrm>
              <a:off x="225047" y="5886600"/>
              <a:ext cx="42660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IF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21" name="Google Shape;121;g1149e19df79_0_446"/>
            <p:cNvSpPr/>
            <p:nvPr/>
          </p:nvSpPr>
          <p:spPr>
            <a:xfrm>
              <a:off x="678597" y="5886600"/>
              <a:ext cx="36480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(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22" name="Google Shape;122;g1149e19df79_0_446"/>
            <p:cNvSpPr/>
            <p:nvPr/>
          </p:nvSpPr>
          <p:spPr>
            <a:xfrm>
              <a:off x="225047" y="6207500"/>
              <a:ext cx="54300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==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23" name="Google Shape;123;g1149e19df79_0_446"/>
            <p:cNvSpPr/>
            <p:nvPr/>
          </p:nvSpPr>
          <p:spPr>
            <a:xfrm>
              <a:off x="1076946" y="5886600"/>
              <a:ext cx="80190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ID(n)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24" name="Google Shape;124;g1149e19df79_0_446"/>
            <p:cNvSpPr/>
            <p:nvPr/>
          </p:nvSpPr>
          <p:spPr>
            <a:xfrm>
              <a:off x="778446" y="6207500"/>
              <a:ext cx="80190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NUM(0)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125" name="Google Shape;125;g1149e19df79_0_446"/>
          <p:cNvSpPr/>
          <p:nvPr/>
        </p:nvSpPr>
        <p:spPr>
          <a:xfrm>
            <a:off x="4307425" y="5303775"/>
            <a:ext cx="1228800" cy="1253100"/>
          </a:xfrm>
          <a:prstGeom prst="wedgeRectCallout">
            <a:avLst>
              <a:gd name="adj1" fmla="val -29787"/>
              <a:gd name="adj2" fmla="val -9418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Verify the syntax tree is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semantically correct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1149e19df79_0_446"/>
          <p:cNvSpPr/>
          <p:nvPr/>
        </p:nvSpPr>
        <p:spPr>
          <a:xfrm>
            <a:off x="5650225" y="5303775"/>
            <a:ext cx="1228800" cy="1253100"/>
          </a:xfrm>
          <a:prstGeom prst="wedgeRectCallout">
            <a:avLst>
              <a:gd name="adj1" fmla="val -30764"/>
              <a:gd name="adj2" fmla="val -9263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Rearrange the code to be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more efficient 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1149e19df79_0_446"/>
          <p:cNvSpPr/>
          <p:nvPr/>
        </p:nvSpPr>
        <p:spPr>
          <a:xfrm>
            <a:off x="6993025" y="5303775"/>
            <a:ext cx="1564200" cy="1253100"/>
          </a:xfrm>
          <a:prstGeom prst="wedgeRectCallout">
            <a:avLst>
              <a:gd name="adj1" fmla="val -31928"/>
              <a:gd name="adj2" fmla="val -93410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Convert the syntax tree to the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target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8" name="Google Shape;128;g1149e19df79_0_446"/>
          <p:cNvGrpSpPr/>
          <p:nvPr/>
        </p:nvGrpSpPr>
        <p:grpSpPr>
          <a:xfrm>
            <a:off x="2435125" y="5303775"/>
            <a:ext cx="1758300" cy="1253100"/>
            <a:chOff x="2435125" y="5303775"/>
            <a:chExt cx="1758300" cy="1253100"/>
          </a:xfrm>
        </p:grpSpPr>
        <p:sp>
          <p:nvSpPr>
            <p:cNvPr id="129" name="Google Shape;129;g1149e19df79_0_446"/>
            <p:cNvSpPr/>
            <p:nvPr/>
          </p:nvSpPr>
          <p:spPr>
            <a:xfrm>
              <a:off x="2435125" y="5303775"/>
              <a:ext cx="1758300" cy="1253100"/>
            </a:xfrm>
            <a:prstGeom prst="wedgeRectCallout">
              <a:avLst>
                <a:gd name="adj1" fmla="val -6182"/>
                <a:gd name="adj2" fmla="val -94184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Arrange tokens into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syntax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tree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g1149e19df79_0_446"/>
            <p:cNvSpPr/>
            <p:nvPr/>
          </p:nvSpPr>
          <p:spPr>
            <a:xfrm>
              <a:off x="2813350" y="5883550"/>
              <a:ext cx="447900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31" name="Google Shape;131;g1149e19df79_0_446"/>
            <p:cNvSpPr/>
            <p:nvPr/>
          </p:nvSpPr>
          <p:spPr>
            <a:xfrm>
              <a:off x="2519475" y="6230050"/>
              <a:ext cx="447900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32" name="Google Shape;132;g1149e19df79_0_446"/>
            <p:cNvSpPr/>
            <p:nvPr/>
          </p:nvSpPr>
          <p:spPr>
            <a:xfrm>
              <a:off x="3098025" y="6230050"/>
              <a:ext cx="447900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133" name="Google Shape;133;g1149e19df79_0_446"/>
            <p:cNvCxnSpPr>
              <a:stCxn id="131" idx="0"/>
              <a:endCxn id="130" idx="2"/>
            </p:cNvCxnSpPr>
            <p:nvPr/>
          </p:nvCxnSpPr>
          <p:spPr>
            <a:xfrm rot="10800000" flipH="1">
              <a:off x="2743425" y="6145750"/>
              <a:ext cx="294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4" name="Google Shape;134;g1149e19df79_0_446"/>
            <p:cNvCxnSpPr>
              <a:endCxn id="132" idx="0"/>
            </p:cNvCxnSpPr>
            <p:nvPr/>
          </p:nvCxnSpPr>
          <p:spPr>
            <a:xfrm>
              <a:off x="3003975" y="6145750"/>
              <a:ext cx="318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35" name="Google Shape;135;g1149e19df79_0_446"/>
          <p:cNvSpPr/>
          <p:nvPr/>
        </p:nvSpPr>
        <p:spPr>
          <a:xfrm>
            <a:off x="240351" y="1234081"/>
            <a:ext cx="3144000" cy="20292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int fact(int n)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(n == 0)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1;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else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fact(n - 1);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g1149e19df79_0_446"/>
          <p:cNvSpPr/>
          <p:nvPr/>
        </p:nvSpPr>
        <p:spPr>
          <a:xfrm>
            <a:off x="6026050" y="1357064"/>
            <a:ext cx="2877600" cy="18678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(fact)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M=M+1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@ifbranch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D;JEQ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8;p7">
            <a:extLst>
              <a:ext uri="{FF2B5EF4-FFF2-40B4-BE49-F238E27FC236}">
                <a16:creationId xmlns:a16="http://schemas.microsoft.com/office/drawing/2014/main" id="{6C694559-29B8-8749-B4EE-CAC3ACF5568C}"/>
              </a:ext>
            </a:extLst>
          </p:cNvPr>
          <p:cNvSpPr txBox="1">
            <a:spLocks/>
          </p:cNvSpPr>
          <p:nvPr/>
        </p:nvSpPr>
        <p:spPr>
          <a:xfrm>
            <a:off x="374090" y="1486855"/>
            <a:ext cx="8388910" cy="127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r>
              <a:rPr lang="en-US" sz="2600" dirty="0"/>
              <a:t>Which gates will we need to implement a Bit? Select all that apply.</a:t>
            </a:r>
          </a:p>
        </p:txBody>
      </p:sp>
      <p:sp>
        <p:nvSpPr>
          <p:cNvPr id="197" name="Google Shape;197;p7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sp>
        <p:nvSpPr>
          <p:cNvPr id="7" name="Google Shape;199;p7">
            <a:extLst>
              <a:ext uri="{FF2B5EF4-FFF2-40B4-BE49-F238E27FC236}">
                <a16:creationId xmlns:a16="http://schemas.microsoft.com/office/drawing/2014/main" id="{4FFCC09C-21E9-C44B-8888-7164231F8602}"/>
              </a:ext>
            </a:extLst>
          </p:cNvPr>
          <p:cNvSpPr txBox="1">
            <a:spLocks/>
          </p:cNvSpPr>
          <p:nvPr/>
        </p:nvSpPr>
        <p:spPr>
          <a:xfrm>
            <a:off x="396875" y="242293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9A01"/>
                </a:solidFill>
              </a:rPr>
              <a:t>Mux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 err="1">
                <a:solidFill>
                  <a:srgbClr val="00B050"/>
                </a:solidFill>
              </a:rPr>
              <a:t>Xor</a:t>
            </a:r>
            <a:endParaRPr lang="en-US" dirty="0">
              <a:solidFill>
                <a:srgbClr val="00B050"/>
              </a:solidFill>
            </a:endParaRP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329A"/>
                </a:solidFill>
              </a:rPr>
              <a:t>And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F0"/>
                </a:solidFill>
              </a:rPr>
              <a:t>DFF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9A6533"/>
                </a:solidFill>
              </a:rPr>
              <a:t>We’re lost…</a:t>
            </a:r>
            <a:endParaRPr lang="en-US" dirty="0"/>
          </a:p>
        </p:txBody>
      </p:sp>
      <p:sp>
        <p:nvSpPr>
          <p:cNvPr id="5" name="Google Shape;174;p27">
            <a:extLst>
              <a:ext uri="{FF2B5EF4-FFF2-40B4-BE49-F238E27FC236}">
                <a16:creationId xmlns:a16="http://schemas.microsoft.com/office/drawing/2014/main" id="{F43F9466-33A3-2343-869A-4ACF95B56A13}"/>
              </a:ext>
            </a:extLst>
          </p:cNvPr>
          <p:cNvSpPr txBox="1"/>
          <p:nvPr/>
        </p:nvSpPr>
        <p:spPr>
          <a:xfrm>
            <a:off x="0" y="5602734"/>
            <a:ext cx="914400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load(t-1)    out(t) = in(t-1)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else            out(t) = out(t-1)</a:t>
            </a:r>
            <a:endParaRPr sz="14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" name="Google Shape;175;p27">
            <a:extLst>
              <a:ext uri="{FF2B5EF4-FFF2-40B4-BE49-F238E27FC236}">
                <a16:creationId xmlns:a16="http://schemas.microsoft.com/office/drawing/2014/main" id="{CA8EAD33-CFBB-2540-ABD5-942CDEAF5249}"/>
              </a:ext>
            </a:extLst>
          </p:cNvPr>
          <p:cNvSpPr/>
          <p:nvPr/>
        </p:nvSpPr>
        <p:spPr>
          <a:xfrm>
            <a:off x="5664672" y="3452896"/>
            <a:ext cx="1175142" cy="71348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Bit</a:t>
            </a: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" name="Google Shape;176;p27">
            <a:extLst>
              <a:ext uri="{FF2B5EF4-FFF2-40B4-BE49-F238E27FC236}">
                <a16:creationId xmlns:a16="http://schemas.microsoft.com/office/drawing/2014/main" id="{7376E7B5-C37B-F342-BD46-A7B3DF981427}"/>
              </a:ext>
            </a:extLst>
          </p:cNvPr>
          <p:cNvSpPr/>
          <p:nvPr/>
        </p:nvSpPr>
        <p:spPr>
          <a:xfrm>
            <a:off x="6162403" y="4011480"/>
            <a:ext cx="179680" cy="154896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" name="Google Shape;177;p27">
            <a:extLst>
              <a:ext uri="{FF2B5EF4-FFF2-40B4-BE49-F238E27FC236}">
                <a16:creationId xmlns:a16="http://schemas.microsoft.com/office/drawing/2014/main" id="{A4937AA5-4DF1-A34A-8A15-2558704C2C0F}"/>
              </a:ext>
            </a:extLst>
          </p:cNvPr>
          <p:cNvCxnSpPr/>
          <p:nvPr/>
        </p:nvCxnSpPr>
        <p:spPr>
          <a:xfrm>
            <a:off x="5151567" y="3825700"/>
            <a:ext cx="513105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0" name="Google Shape;178;p27">
            <a:extLst>
              <a:ext uri="{FF2B5EF4-FFF2-40B4-BE49-F238E27FC236}">
                <a16:creationId xmlns:a16="http://schemas.microsoft.com/office/drawing/2014/main" id="{91659EDD-9D9C-3E40-8967-8AE243963476}"/>
              </a:ext>
            </a:extLst>
          </p:cNvPr>
          <p:cNvCxnSpPr/>
          <p:nvPr/>
        </p:nvCxnSpPr>
        <p:spPr>
          <a:xfrm>
            <a:off x="6836744" y="3783626"/>
            <a:ext cx="512064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1" name="Google Shape;179;p27">
            <a:extLst>
              <a:ext uri="{FF2B5EF4-FFF2-40B4-BE49-F238E27FC236}">
                <a16:creationId xmlns:a16="http://schemas.microsoft.com/office/drawing/2014/main" id="{75DE5385-A0C8-754F-BF53-8F6D73EDA0CD}"/>
              </a:ext>
            </a:extLst>
          </p:cNvPr>
          <p:cNvCxnSpPr/>
          <p:nvPr/>
        </p:nvCxnSpPr>
        <p:spPr>
          <a:xfrm rot="10800000">
            <a:off x="6257239" y="3099662"/>
            <a:ext cx="0" cy="353233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stealth" w="med" len="med"/>
            <a:tailEnd type="none" w="sm" len="sm"/>
          </a:ln>
        </p:spPr>
      </p:cxnSp>
      <p:sp>
        <p:nvSpPr>
          <p:cNvPr id="12" name="Google Shape;180;p27">
            <a:extLst>
              <a:ext uri="{FF2B5EF4-FFF2-40B4-BE49-F238E27FC236}">
                <a16:creationId xmlns:a16="http://schemas.microsoft.com/office/drawing/2014/main" id="{09CED478-38FB-704B-822D-CC79330396B4}"/>
              </a:ext>
            </a:extLst>
          </p:cNvPr>
          <p:cNvSpPr txBox="1"/>
          <p:nvPr/>
        </p:nvSpPr>
        <p:spPr>
          <a:xfrm>
            <a:off x="5792259" y="2691623"/>
            <a:ext cx="95451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load</a:t>
            </a:r>
            <a:endParaRPr sz="20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" name="Google Shape;181;p27">
            <a:extLst>
              <a:ext uri="{FF2B5EF4-FFF2-40B4-BE49-F238E27FC236}">
                <a16:creationId xmlns:a16="http://schemas.microsoft.com/office/drawing/2014/main" id="{EFB3338D-96B0-FB40-A3D4-E32CB04F1EB5}"/>
              </a:ext>
            </a:extLst>
          </p:cNvPr>
          <p:cNvSpPr txBox="1"/>
          <p:nvPr/>
        </p:nvSpPr>
        <p:spPr>
          <a:xfrm>
            <a:off x="4572000" y="3626510"/>
            <a:ext cx="674837" cy="342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" name="Google Shape;182;p27">
            <a:extLst>
              <a:ext uri="{FF2B5EF4-FFF2-40B4-BE49-F238E27FC236}">
                <a16:creationId xmlns:a16="http://schemas.microsoft.com/office/drawing/2014/main" id="{2ACC06F8-B3AE-034B-95DF-CDEDF417AE7C}"/>
              </a:ext>
            </a:extLst>
          </p:cNvPr>
          <p:cNvSpPr txBox="1"/>
          <p:nvPr/>
        </p:nvSpPr>
        <p:spPr>
          <a:xfrm>
            <a:off x="7314857" y="3587536"/>
            <a:ext cx="674837" cy="342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2" name="Add-in" descr="Add-in content for Poll Everywhere.">
                <a:extLst>
                  <a:ext uri="{FF2B5EF4-FFF2-40B4-BE49-F238E27FC236}">
                    <a16:creationId xmlns:a16="http://schemas.microsoft.com/office/drawing/2014/main" id="{1AF75DA4-0418-0104-202E-54ADB95ED91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-1" y="235670"/>
              <a:ext cx="9144001" cy="6631757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2" name="Add-in" descr="Add-in content for Poll Everywhere.">
                <a:extLst>
                  <a:ext uri="{FF2B5EF4-FFF2-40B4-BE49-F238E27FC236}">
                    <a16:creationId xmlns:a16="http://schemas.microsoft.com/office/drawing/2014/main" id="{1AF75DA4-0418-0104-202E-54ADB95ED91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1" y="235670"/>
                <a:ext cx="9144001" cy="663175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739810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The Task</a:t>
            </a:r>
            <a:endParaRPr/>
          </a:p>
        </p:txBody>
      </p:sp>
      <p:sp>
        <p:nvSpPr>
          <p:cNvPr id="150" name="Google Shape;150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Convert the AST into </a:t>
            </a:r>
            <a:r>
              <a:rPr lang="en-US" b="1" dirty="0"/>
              <a:t>target language code </a:t>
            </a:r>
            <a:r>
              <a:rPr lang="en-US" dirty="0"/>
              <a:t>that produces the same result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Project 8 goal: Produce </a:t>
            </a:r>
            <a:r>
              <a:rPr lang="en-US" b="1" dirty="0"/>
              <a:t>reliable</a:t>
            </a:r>
            <a:r>
              <a:rPr lang="en-US" dirty="0"/>
              <a:t>, not efficient, compiler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tricky bit: Do it automatically for all possible arrangements of code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To stay sane, we’ll break the task down: Generate code </a:t>
            </a:r>
            <a:r>
              <a:rPr lang="en-US" i="1" dirty="0"/>
              <a:t>for each node type </a:t>
            </a:r>
            <a:r>
              <a:rPr lang="en-US" dirty="0"/>
              <a:t>in the AST</a:t>
            </a:r>
            <a:endParaRPr dirty="0"/>
          </a:p>
        </p:txBody>
      </p:sp>
      <p:sp>
        <p:nvSpPr>
          <p:cNvPr id="151" name="Google Shape;151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sp>
        <p:nvSpPr>
          <p:cNvPr id="152" name="Google Shape;152;p5"/>
          <p:cNvSpPr/>
          <p:nvPr/>
        </p:nvSpPr>
        <p:spPr>
          <a:xfrm>
            <a:off x="1398750" y="140445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"/>
          <p:cNvSpPr/>
          <p:nvPr/>
        </p:nvSpPr>
        <p:spPr>
          <a:xfrm>
            <a:off x="2154149" y="1644675"/>
            <a:ext cx="1046233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4" name="Google Shape;154;p5"/>
          <p:cNvSpPr/>
          <p:nvPr/>
        </p:nvSpPr>
        <p:spPr>
          <a:xfrm>
            <a:off x="1588750" y="2406725"/>
            <a:ext cx="86378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5" name="Google Shape;155;p5"/>
          <p:cNvSpPr/>
          <p:nvPr/>
        </p:nvSpPr>
        <p:spPr>
          <a:xfrm>
            <a:off x="2825749" y="2406675"/>
            <a:ext cx="944161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56" name="Google Shape;156;p5"/>
          <p:cNvCxnSpPr>
            <a:stCxn id="154" idx="0"/>
            <a:endCxn id="153" idx="2"/>
          </p:cNvCxnSpPr>
          <p:nvPr/>
        </p:nvCxnSpPr>
        <p:spPr>
          <a:xfrm rot="10800000" flipH="1">
            <a:off x="2020640" y="1929725"/>
            <a:ext cx="656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7" name="Google Shape;157;p5"/>
          <p:cNvCxnSpPr>
            <a:stCxn id="155" idx="0"/>
            <a:endCxn id="153" idx="2"/>
          </p:cNvCxnSpPr>
          <p:nvPr/>
        </p:nvCxnSpPr>
        <p:spPr>
          <a:xfrm rot="10800000">
            <a:off x="2677130" y="1929675"/>
            <a:ext cx="620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8" name="Google Shape;158;p5"/>
          <p:cNvSpPr txBox="1"/>
          <p:nvPr/>
        </p:nvSpPr>
        <p:spPr>
          <a:xfrm>
            <a:off x="1782875" y="1985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9" name="Google Shape;159;p5"/>
          <p:cNvSpPr txBox="1"/>
          <p:nvPr/>
        </p:nvSpPr>
        <p:spPr>
          <a:xfrm>
            <a:off x="2954075" y="1985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0" name="Google Shape;160;p5"/>
          <p:cNvSpPr/>
          <p:nvPr/>
        </p:nvSpPr>
        <p:spPr>
          <a:xfrm>
            <a:off x="5250450" y="1586576"/>
            <a:ext cx="2155500" cy="1235348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D=D+A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5"/>
          <p:cNvSpPr/>
          <p:nvPr/>
        </p:nvSpPr>
        <p:spPr>
          <a:xfrm>
            <a:off x="4242588" y="196545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7" name="Google Shape;167;g1149e19df79_0_547"/>
          <p:cNvCxnSpPr/>
          <p:nvPr/>
        </p:nvCxnSpPr>
        <p:spPr>
          <a:xfrm>
            <a:off x="0" y="2453025"/>
            <a:ext cx="2121900" cy="0"/>
          </a:xfrm>
          <a:prstGeom prst="straightConnector1">
            <a:avLst/>
          </a:prstGeom>
          <a:noFill/>
          <a:ln w="19050" cap="flat" cmpd="sng">
            <a:solidFill>
              <a:srgbClr val="999999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68" name="Google Shape;168;g1149e19df79_0_547"/>
          <p:cNvCxnSpPr/>
          <p:nvPr/>
        </p:nvCxnSpPr>
        <p:spPr>
          <a:xfrm>
            <a:off x="3271175" y="2453025"/>
            <a:ext cx="2766300" cy="0"/>
          </a:xfrm>
          <a:prstGeom prst="straightConnector1">
            <a:avLst/>
          </a:prstGeom>
          <a:noFill/>
          <a:ln w="19050" cap="flat" cmpd="sng">
            <a:solidFill>
              <a:srgbClr val="999999"/>
            </a:solidFill>
            <a:prstDash val="solid"/>
            <a:round/>
            <a:headEnd type="stealth" w="med" len="med"/>
            <a:tailEnd type="stealth" w="med" len="med"/>
          </a:ln>
        </p:spPr>
      </p:cxnSp>
      <p:cxnSp>
        <p:nvCxnSpPr>
          <p:cNvPr id="169" name="Google Shape;169;g1149e19df79_0_547"/>
          <p:cNvCxnSpPr/>
          <p:nvPr/>
        </p:nvCxnSpPr>
        <p:spPr>
          <a:xfrm>
            <a:off x="6597600" y="1828423"/>
            <a:ext cx="0" cy="1621500"/>
          </a:xfrm>
          <a:prstGeom prst="straightConnector1">
            <a:avLst/>
          </a:prstGeom>
          <a:noFill/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0" name="Google Shape;170;g1149e19df79_0_547"/>
          <p:cNvCxnSpPr>
            <a:stCxn id="171" idx="2"/>
            <a:endCxn id="172" idx="0"/>
          </p:cNvCxnSpPr>
          <p:nvPr/>
        </p:nvCxnSpPr>
        <p:spPr>
          <a:xfrm>
            <a:off x="2711050" y="1847123"/>
            <a:ext cx="0" cy="1621500"/>
          </a:xfrm>
          <a:prstGeom prst="straightConnector1">
            <a:avLst/>
          </a:prstGeom>
          <a:noFill/>
          <a:ln w="38100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3" name="Google Shape;173;g1149e19df79_0_54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Compile Time vs. Run Time</a:t>
            </a:r>
            <a:endParaRPr/>
          </a:p>
        </p:txBody>
      </p:sp>
      <p:sp>
        <p:nvSpPr>
          <p:cNvPr id="174" name="Google Shape;174;g1149e19df79_0_54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  <p:sp>
        <p:nvSpPr>
          <p:cNvPr id="175" name="Google Shape;175;g1149e19df79_0_547"/>
          <p:cNvSpPr/>
          <p:nvPr/>
        </p:nvSpPr>
        <p:spPr>
          <a:xfrm>
            <a:off x="600150" y="1929863"/>
            <a:ext cx="7943700" cy="36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g1149e19df79_0_547"/>
          <p:cNvSpPr/>
          <p:nvPr/>
        </p:nvSpPr>
        <p:spPr>
          <a:xfrm>
            <a:off x="1834150" y="1280423"/>
            <a:ext cx="1753800" cy="5667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Compile Time</a:t>
            </a:r>
            <a:endParaRPr sz="1900" b="1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1149e19df79_0_547"/>
          <p:cNvSpPr/>
          <p:nvPr/>
        </p:nvSpPr>
        <p:spPr>
          <a:xfrm>
            <a:off x="5720700" y="1280423"/>
            <a:ext cx="1753800" cy="5667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Run Time</a:t>
            </a:r>
            <a:endParaRPr sz="1900" b="1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1149e19df79_0_547"/>
          <p:cNvSpPr/>
          <p:nvPr/>
        </p:nvSpPr>
        <p:spPr>
          <a:xfrm>
            <a:off x="2384168" y="2377731"/>
            <a:ext cx="648600" cy="159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n-US" sz="6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6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8" name="Google Shape;178;g1149e19df79_0_547"/>
          <p:cNvSpPr/>
          <p:nvPr/>
        </p:nvSpPr>
        <p:spPr>
          <a:xfrm>
            <a:off x="2086713" y="2802276"/>
            <a:ext cx="534900" cy="159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n-US" sz="6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6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9" name="Google Shape;179;g1149e19df79_0_547"/>
          <p:cNvSpPr/>
          <p:nvPr/>
        </p:nvSpPr>
        <p:spPr>
          <a:xfrm>
            <a:off x="2768132" y="2802248"/>
            <a:ext cx="585000" cy="159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n-US" sz="6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6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80" name="Google Shape;180;g1149e19df79_0_547"/>
          <p:cNvCxnSpPr>
            <a:stCxn id="178" idx="0"/>
            <a:endCxn id="177" idx="2"/>
          </p:cNvCxnSpPr>
          <p:nvPr/>
        </p:nvCxnSpPr>
        <p:spPr>
          <a:xfrm rot="10800000" flipH="1">
            <a:off x="2354163" y="2536776"/>
            <a:ext cx="354300" cy="2655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1" name="Google Shape;181;g1149e19df79_0_547"/>
          <p:cNvCxnSpPr>
            <a:stCxn id="179" idx="0"/>
            <a:endCxn id="177" idx="2"/>
          </p:cNvCxnSpPr>
          <p:nvPr/>
        </p:nvCxnSpPr>
        <p:spPr>
          <a:xfrm rot="10800000">
            <a:off x="2708432" y="2536748"/>
            <a:ext cx="352200" cy="2655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2" name="Google Shape;182;g1149e19df79_0_547"/>
          <p:cNvSpPr txBox="1"/>
          <p:nvPr/>
        </p:nvSpPr>
        <p:spPr>
          <a:xfrm>
            <a:off x="2069176" y="2537484"/>
            <a:ext cx="648600" cy="2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7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3" name="Google Shape;183;g1149e19df79_0_547"/>
          <p:cNvSpPr txBox="1"/>
          <p:nvPr/>
        </p:nvSpPr>
        <p:spPr>
          <a:xfrm>
            <a:off x="2872201" y="2523051"/>
            <a:ext cx="648600" cy="1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7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4" name="Google Shape;184;g1149e19df79_0_547"/>
          <p:cNvSpPr/>
          <p:nvPr/>
        </p:nvSpPr>
        <p:spPr>
          <a:xfrm>
            <a:off x="4095013" y="2301124"/>
            <a:ext cx="1190100" cy="8244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9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@5</a:t>
            </a:r>
            <a:endParaRPr sz="9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9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9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D=D+A</a:t>
            </a:r>
            <a:endParaRPr sz="9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1149e19df79_0_547"/>
          <p:cNvSpPr/>
          <p:nvPr/>
        </p:nvSpPr>
        <p:spPr>
          <a:xfrm rot="-373427" flipH="1">
            <a:off x="6179196" y="2296705"/>
            <a:ext cx="980262" cy="722295"/>
          </a:xfrm>
          <a:prstGeom prst="lightningBol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g1149e19df79_0_547"/>
          <p:cNvSpPr/>
          <p:nvPr/>
        </p:nvSpPr>
        <p:spPr>
          <a:xfrm>
            <a:off x="834100" y="3468575"/>
            <a:ext cx="3753900" cy="26691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Compiler (a Java program) is running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Generates Hack instructions that will be run later</a:t>
            </a:r>
            <a:endParaRPr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Know </a:t>
            </a:r>
            <a:r>
              <a:rPr lang="en-US" sz="16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types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variables, but NOT the </a:t>
            </a:r>
            <a:r>
              <a:rPr lang="en-US" sz="16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values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 variables or which </a:t>
            </a:r>
            <a:r>
              <a:rPr lang="en-US" sz="160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code path 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taken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g1149e19df79_0_547"/>
          <p:cNvSpPr/>
          <p:nvPr/>
        </p:nvSpPr>
        <p:spPr>
          <a:xfrm>
            <a:off x="259963" y="2301125"/>
            <a:ext cx="1190100" cy="7620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 x = 5 + 3;</a:t>
            </a:r>
            <a:endParaRPr sz="9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1149e19df79_0_547"/>
          <p:cNvSpPr/>
          <p:nvPr/>
        </p:nvSpPr>
        <p:spPr>
          <a:xfrm>
            <a:off x="4720650" y="3468575"/>
            <a:ext cx="3753900" cy="26691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 (a Hack program) is running on the Hack computer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Know value of variables, which code path is taken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1149e19df79_0_547"/>
          <p:cNvSpPr txBox="1"/>
          <p:nvPr/>
        </p:nvSpPr>
        <p:spPr>
          <a:xfrm>
            <a:off x="6069925" y="2460900"/>
            <a:ext cx="10464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US" sz="1400" b="1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ehavior</a:t>
            </a:r>
            <a:endParaRPr sz="1400" b="1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1149e19df79_0_58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194" name="Google Shape;194;g1149e19df79_0_58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dk1"/>
                </a:solidFill>
              </a:rPr>
              <a:t>How would you, a brilliant human, translate this abstract syntax tree into Hack Assembly?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dk1"/>
              </a:solidFill>
            </a:endParaRPr>
          </a:p>
        </p:txBody>
      </p:sp>
      <p:sp>
        <p:nvSpPr>
          <p:cNvPr id="195" name="Google Shape;195;g1149e19df79_0_58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  <p:sp>
        <p:nvSpPr>
          <p:cNvPr id="196" name="Google Shape;196;g1149e19df79_0_580"/>
          <p:cNvSpPr/>
          <p:nvPr/>
        </p:nvSpPr>
        <p:spPr>
          <a:xfrm>
            <a:off x="1398750" y="3220700"/>
            <a:ext cx="2494800" cy="177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g1149e19df79_0_580"/>
          <p:cNvSpPr/>
          <p:nvPr/>
        </p:nvSpPr>
        <p:spPr>
          <a:xfrm>
            <a:off x="2154150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8" name="Google Shape;198;g1149e19df79_0_580"/>
          <p:cNvSpPr/>
          <p:nvPr/>
        </p:nvSpPr>
        <p:spPr>
          <a:xfrm>
            <a:off x="1588750" y="4222975"/>
            <a:ext cx="8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9" name="Google Shape;199;g1149e19df79_0_580"/>
          <p:cNvSpPr/>
          <p:nvPr/>
        </p:nvSpPr>
        <p:spPr>
          <a:xfrm>
            <a:off x="2825750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00" name="Google Shape;200;g1149e19df79_0_580"/>
          <p:cNvCxnSpPr>
            <a:stCxn id="198" idx="0"/>
            <a:endCxn id="197" idx="2"/>
          </p:cNvCxnSpPr>
          <p:nvPr/>
        </p:nvCxnSpPr>
        <p:spPr>
          <a:xfrm rot="10800000" flipH="1">
            <a:off x="2026150" y="3745975"/>
            <a:ext cx="620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1" name="Google Shape;201;g1149e19df79_0_580"/>
          <p:cNvCxnSpPr>
            <a:stCxn id="199" idx="0"/>
            <a:endCxn id="197" idx="2"/>
          </p:cNvCxnSpPr>
          <p:nvPr/>
        </p:nvCxnSpPr>
        <p:spPr>
          <a:xfrm rot="10800000">
            <a:off x="2646050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2" name="Google Shape;202;g1149e19df79_0_580"/>
          <p:cNvSpPr txBox="1"/>
          <p:nvPr/>
        </p:nvSpPr>
        <p:spPr>
          <a:xfrm>
            <a:off x="1782875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3" name="Google Shape;203;g1149e19df79_0_580"/>
          <p:cNvSpPr txBox="1"/>
          <p:nvPr/>
        </p:nvSpPr>
        <p:spPr>
          <a:xfrm>
            <a:off x="2954075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1149e19df79_0_58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194" name="Google Shape;194;g1149e19df79_0_58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>
                <a:solidFill>
                  <a:schemeClr val="dk1"/>
                </a:solidFill>
              </a:rPr>
              <a:t>Here’s how you, a brilliant human, would likely translate this syntax tree into Hack: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95" name="Google Shape;195;g1149e19df79_0_58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  <p:sp>
        <p:nvSpPr>
          <p:cNvPr id="196" name="Google Shape;196;g1149e19df79_0_580"/>
          <p:cNvSpPr/>
          <p:nvPr/>
        </p:nvSpPr>
        <p:spPr>
          <a:xfrm>
            <a:off x="1398750" y="3220700"/>
            <a:ext cx="2494800" cy="177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g1149e19df79_0_580"/>
          <p:cNvSpPr/>
          <p:nvPr/>
        </p:nvSpPr>
        <p:spPr>
          <a:xfrm>
            <a:off x="2154150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8" name="Google Shape;198;g1149e19df79_0_580"/>
          <p:cNvSpPr/>
          <p:nvPr/>
        </p:nvSpPr>
        <p:spPr>
          <a:xfrm>
            <a:off x="1588750" y="4222975"/>
            <a:ext cx="8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9" name="Google Shape;199;g1149e19df79_0_580"/>
          <p:cNvSpPr/>
          <p:nvPr/>
        </p:nvSpPr>
        <p:spPr>
          <a:xfrm>
            <a:off x="2825750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00" name="Google Shape;200;g1149e19df79_0_580"/>
          <p:cNvCxnSpPr>
            <a:stCxn id="198" idx="0"/>
            <a:endCxn id="197" idx="2"/>
          </p:cNvCxnSpPr>
          <p:nvPr/>
        </p:nvCxnSpPr>
        <p:spPr>
          <a:xfrm rot="10800000" flipH="1">
            <a:off x="2026150" y="3745975"/>
            <a:ext cx="620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1" name="Google Shape;201;g1149e19df79_0_580"/>
          <p:cNvCxnSpPr>
            <a:stCxn id="199" idx="0"/>
            <a:endCxn id="197" idx="2"/>
          </p:cNvCxnSpPr>
          <p:nvPr/>
        </p:nvCxnSpPr>
        <p:spPr>
          <a:xfrm rot="10800000">
            <a:off x="2646050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2" name="Google Shape;202;g1149e19df79_0_580"/>
          <p:cNvSpPr txBox="1"/>
          <p:nvPr/>
        </p:nvSpPr>
        <p:spPr>
          <a:xfrm>
            <a:off x="1782875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3" name="Google Shape;203;g1149e19df79_0_580"/>
          <p:cNvSpPr txBox="1"/>
          <p:nvPr/>
        </p:nvSpPr>
        <p:spPr>
          <a:xfrm>
            <a:off x="2954075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4" name="Google Shape;204;g1149e19df79_0_580"/>
          <p:cNvSpPr/>
          <p:nvPr/>
        </p:nvSpPr>
        <p:spPr>
          <a:xfrm rot="-1799471">
            <a:off x="4163765" y="2865502"/>
            <a:ext cx="900240" cy="59232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g1149e19df79_0_580"/>
          <p:cNvSpPr txBox="1"/>
          <p:nvPr/>
        </p:nvSpPr>
        <p:spPr>
          <a:xfrm>
            <a:off x="4022118" y="2832910"/>
            <a:ext cx="10758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Human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(genius)</a:t>
            </a:r>
            <a:endParaRPr sz="16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g1149e19df79_0_580"/>
          <p:cNvSpPr/>
          <p:nvPr/>
        </p:nvSpPr>
        <p:spPr>
          <a:xfrm>
            <a:off x="5250450" y="1846300"/>
            <a:ext cx="2155500" cy="1186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D=D+A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576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12" name="Google Shape;212;p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>
                <a:solidFill>
                  <a:schemeClr val="dk1"/>
                </a:solidFill>
              </a:rPr>
              <a:t>Here’s how you, a brilliant human, would likely translate this syntax tree into Hack: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213" name="Google Shape;213;p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  <p:sp>
        <p:nvSpPr>
          <p:cNvPr id="214" name="Google Shape;214;p7"/>
          <p:cNvSpPr/>
          <p:nvPr/>
        </p:nvSpPr>
        <p:spPr>
          <a:xfrm>
            <a:off x="1398750" y="3220700"/>
            <a:ext cx="2494800" cy="1775194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/>
          <p:nvPr/>
        </p:nvSpPr>
        <p:spPr>
          <a:xfrm>
            <a:off x="2154150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6" name="Google Shape;216;p7"/>
          <p:cNvSpPr/>
          <p:nvPr/>
        </p:nvSpPr>
        <p:spPr>
          <a:xfrm>
            <a:off x="1588750" y="4222975"/>
            <a:ext cx="874864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7" name="Google Shape;217;p7"/>
          <p:cNvSpPr/>
          <p:nvPr/>
        </p:nvSpPr>
        <p:spPr>
          <a:xfrm>
            <a:off x="2825750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18" name="Google Shape;218;p7"/>
          <p:cNvCxnSpPr>
            <a:stCxn id="216" idx="0"/>
            <a:endCxn id="215" idx="2"/>
          </p:cNvCxnSpPr>
          <p:nvPr/>
        </p:nvCxnSpPr>
        <p:spPr>
          <a:xfrm rot="10800000" flipH="1">
            <a:off x="2026182" y="3745975"/>
            <a:ext cx="620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9" name="Google Shape;219;p7"/>
          <p:cNvCxnSpPr>
            <a:stCxn id="217" idx="0"/>
            <a:endCxn id="215" idx="2"/>
          </p:cNvCxnSpPr>
          <p:nvPr/>
        </p:nvCxnSpPr>
        <p:spPr>
          <a:xfrm rot="10800000">
            <a:off x="2646050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0" name="Google Shape;220;p7"/>
          <p:cNvSpPr txBox="1"/>
          <p:nvPr/>
        </p:nvSpPr>
        <p:spPr>
          <a:xfrm>
            <a:off x="1782875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21" name="Google Shape;221;p7"/>
          <p:cNvSpPr txBox="1"/>
          <p:nvPr/>
        </p:nvSpPr>
        <p:spPr>
          <a:xfrm>
            <a:off x="2954075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22" name="Google Shape;222;p7"/>
          <p:cNvSpPr/>
          <p:nvPr/>
        </p:nvSpPr>
        <p:spPr>
          <a:xfrm rot="-1799471">
            <a:off x="4163756" y="2865507"/>
            <a:ext cx="900240" cy="59232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7"/>
          <p:cNvSpPr/>
          <p:nvPr/>
        </p:nvSpPr>
        <p:spPr>
          <a:xfrm>
            <a:off x="5250450" y="1846300"/>
            <a:ext cx="2155500" cy="1186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D=D+A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7"/>
          <p:cNvSpPr/>
          <p:nvPr/>
        </p:nvSpPr>
        <p:spPr>
          <a:xfrm>
            <a:off x="5250450" y="3121075"/>
            <a:ext cx="2630400" cy="373629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save R0 somehow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R0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7"/>
          <p:cNvSpPr/>
          <p:nvPr/>
        </p:nvSpPr>
        <p:spPr>
          <a:xfrm rot="1799471">
            <a:off x="4163754" y="4693326"/>
            <a:ext cx="900240" cy="59232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7"/>
          <p:cNvSpPr txBox="1"/>
          <p:nvPr/>
        </p:nvSpPr>
        <p:spPr>
          <a:xfrm>
            <a:off x="4034100" y="4573925"/>
            <a:ext cx="10758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(trying its best)</a:t>
            </a:r>
            <a:endParaRPr sz="16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205;g1149e19df79_0_580">
            <a:extLst>
              <a:ext uri="{FF2B5EF4-FFF2-40B4-BE49-F238E27FC236}">
                <a16:creationId xmlns:a16="http://schemas.microsoft.com/office/drawing/2014/main" id="{A3CDEA86-731B-7FCA-9709-0387677FE6F2}"/>
              </a:ext>
            </a:extLst>
          </p:cNvPr>
          <p:cNvSpPr txBox="1"/>
          <p:nvPr/>
        </p:nvSpPr>
        <p:spPr>
          <a:xfrm>
            <a:off x="4022118" y="2832910"/>
            <a:ext cx="10758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Human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(genius)</a:t>
            </a:r>
            <a:endParaRPr sz="16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33" name="Google Shape;233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Why? Modularity: We can fit any expression in that slot, as long as </a:t>
            </a:r>
            <a:r>
              <a:rPr lang="en-US" b="1" dirty="0"/>
              <a:t>its result ends up in R0!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34" name="Google Shape;234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  <p:sp>
        <p:nvSpPr>
          <p:cNvPr id="235" name="Google Shape;235;p8"/>
          <p:cNvSpPr/>
          <p:nvPr/>
        </p:nvSpPr>
        <p:spPr>
          <a:xfrm>
            <a:off x="3185804" y="3781850"/>
            <a:ext cx="1243500" cy="592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8"/>
          <p:cNvSpPr txBox="1"/>
          <p:nvPr/>
        </p:nvSpPr>
        <p:spPr>
          <a:xfrm>
            <a:off x="3098504" y="3695993"/>
            <a:ext cx="141304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(actually, quite clever!)</a:t>
            </a:r>
            <a:endParaRPr sz="16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8"/>
          <p:cNvSpPr/>
          <p:nvPr/>
        </p:nvSpPr>
        <p:spPr>
          <a:xfrm>
            <a:off x="5125225" y="2324325"/>
            <a:ext cx="2724300" cy="42381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8"/>
          <p:cNvSpPr/>
          <p:nvPr/>
        </p:nvSpPr>
        <p:spPr>
          <a:xfrm>
            <a:off x="459275" y="322070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8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8E7C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0" name="Google Shape;240;p8"/>
          <p:cNvSpPr/>
          <p:nvPr/>
        </p:nvSpPr>
        <p:spPr>
          <a:xfrm>
            <a:off x="649275" y="4222975"/>
            <a:ext cx="877500" cy="2850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1" name="Google Shape;241;p8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42" name="Google Shape;242;p8"/>
          <p:cNvCxnSpPr>
            <a:stCxn id="240" idx="0"/>
            <a:endCxn id="239" idx="2"/>
          </p:cNvCxnSpPr>
          <p:nvPr/>
        </p:nvCxnSpPr>
        <p:spPr>
          <a:xfrm rot="10800000" flipH="1">
            <a:off x="1088025" y="3745975"/>
            <a:ext cx="6186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3" name="Google Shape;243;p8"/>
          <p:cNvCxnSpPr>
            <a:stCxn id="241" idx="0"/>
            <a:endCxn id="239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4" name="Google Shape;244;p8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5" name="Google Shape;245;p8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6" name="Google Shape;246;p8"/>
          <p:cNvSpPr/>
          <p:nvPr/>
        </p:nvSpPr>
        <p:spPr>
          <a:xfrm>
            <a:off x="4718125" y="2707125"/>
            <a:ext cx="20877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8"/>
          <p:cNvSpPr/>
          <p:nvPr/>
        </p:nvSpPr>
        <p:spPr>
          <a:xfrm>
            <a:off x="4753825" y="4148075"/>
            <a:ext cx="2087700" cy="9081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8"/>
          <p:cNvSpPr txBox="1"/>
          <p:nvPr/>
        </p:nvSpPr>
        <p:spPr>
          <a:xfrm rot="-5400000">
            <a:off x="4444975" y="298020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</a:t>
            </a:r>
            <a:endParaRPr sz="1400" b="1" i="0" u="none" strike="noStrike" cap="none" dirty="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8"/>
          <p:cNvSpPr txBox="1"/>
          <p:nvPr/>
        </p:nvSpPr>
        <p:spPr>
          <a:xfrm rot="-5400000">
            <a:off x="4480675" y="44246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8"/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8"/>
          <p:cNvSpPr/>
          <p:nvPr/>
        </p:nvSpPr>
        <p:spPr>
          <a:xfrm>
            <a:off x="5073225" y="2415915"/>
            <a:ext cx="26304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save R0 somehow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R0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 dirty="0">
              <a:solidFill>
                <a:srgbClr val="6FA8D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57" name="Google Shape;257;p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Why? Modularity: We can fit any expression in that slot, as long as </a:t>
            </a:r>
            <a:r>
              <a:rPr lang="en-US" b="1"/>
              <a:t>its result ends up in R0!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Even another 			 !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258" name="Google Shape;258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  <p:sp>
        <p:nvSpPr>
          <p:cNvPr id="259" name="Google Shape;259;p9"/>
          <p:cNvSpPr/>
          <p:nvPr/>
        </p:nvSpPr>
        <p:spPr>
          <a:xfrm>
            <a:off x="5125225" y="2324325"/>
            <a:ext cx="2724300" cy="42381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9"/>
          <p:cNvSpPr/>
          <p:nvPr/>
        </p:nvSpPr>
        <p:spPr>
          <a:xfrm>
            <a:off x="4718125" y="2707125"/>
            <a:ext cx="20877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9"/>
          <p:cNvSpPr/>
          <p:nvPr/>
        </p:nvSpPr>
        <p:spPr>
          <a:xfrm>
            <a:off x="4753825" y="4148075"/>
            <a:ext cx="2087700" cy="9081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9"/>
          <p:cNvSpPr txBox="1"/>
          <p:nvPr/>
        </p:nvSpPr>
        <p:spPr>
          <a:xfrm rot="-5400000">
            <a:off x="4444975" y="298020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</a:t>
            </a:r>
            <a:endParaRPr sz="1400" b="1" i="0" u="none" strike="noStrike" cap="none" dirty="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9"/>
          <p:cNvSpPr txBox="1"/>
          <p:nvPr/>
        </p:nvSpPr>
        <p:spPr>
          <a:xfrm rot="-5400000">
            <a:off x="4480675" y="44246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9"/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9"/>
          <p:cNvSpPr/>
          <p:nvPr/>
        </p:nvSpPr>
        <p:spPr>
          <a:xfrm>
            <a:off x="5073225" y="2415915"/>
            <a:ext cx="26304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save R0 somehow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R0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 dirty="0">
              <a:solidFill>
                <a:srgbClr val="6FA8D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66" name="Google Shape;266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05025" y="2684975"/>
            <a:ext cx="812400" cy="812429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Google Shape;267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64025" y="4166975"/>
            <a:ext cx="812400" cy="812429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9"/>
          <p:cNvSpPr/>
          <p:nvPr/>
        </p:nvSpPr>
        <p:spPr>
          <a:xfrm>
            <a:off x="3731014" y="3801875"/>
            <a:ext cx="609600" cy="592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9"/>
          <p:cNvSpPr/>
          <p:nvPr/>
        </p:nvSpPr>
        <p:spPr>
          <a:xfrm>
            <a:off x="459275" y="3220700"/>
            <a:ext cx="2954100" cy="2447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0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0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0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9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8E7C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1" name="Google Shape;271;p9"/>
          <p:cNvSpPr/>
          <p:nvPr/>
        </p:nvSpPr>
        <p:spPr>
          <a:xfrm>
            <a:off x="649274" y="4222975"/>
            <a:ext cx="861775" cy="2850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2" name="Google Shape;272;p9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73" name="Google Shape;273;p9"/>
          <p:cNvCxnSpPr>
            <a:stCxn id="271" idx="0"/>
            <a:endCxn id="270" idx="2"/>
          </p:cNvCxnSpPr>
          <p:nvPr/>
        </p:nvCxnSpPr>
        <p:spPr>
          <a:xfrm rot="10800000" flipH="1">
            <a:off x="1080162" y="3745975"/>
            <a:ext cx="6264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74" name="Google Shape;274;p9"/>
          <p:cNvCxnSpPr>
            <a:stCxn id="272" idx="0"/>
            <a:endCxn id="270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5" name="Google Shape;275;p9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6" name="Google Shape;276;p9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7" name="Google Shape;277;p9"/>
          <p:cNvSpPr/>
          <p:nvPr/>
        </p:nvSpPr>
        <p:spPr>
          <a:xfrm>
            <a:off x="1377500" y="48346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8" name="Google Shape;278;p9"/>
          <p:cNvSpPr/>
          <p:nvPr/>
        </p:nvSpPr>
        <p:spPr>
          <a:xfrm>
            <a:off x="2438050" y="48346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</a:t>
            </a:r>
            <a:r>
              <a:rPr lang="en-US" b="1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79" name="Google Shape;279;p9"/>
          <p:cNvCxnSpPr>
            <a:stCxn id="278" idx="0"/>
            <a:endCxn id="272" idx="2"/>
          </p:cNvCxnSpPr>
          <p:nvPr/>
        </p:nvCxnSpPr>
        <p:spPr>
          <a:xfrm rot="10800000">
            <a:off x="2330350" y="4507925"/>
            <a:ext cx="551700" cy="326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0" name="Google Shape;280;p9"/>
          <p:cNvCxnSpPr>
            <a:stCxn id="277" idx="0"/>
          </p:cNvCxnSpPr>
          <p:nvPr/>
        </p:nvCxnSpPr>
        <p:spPr>
          <a:xfrm rot="10800000" flipH="1">
            <a:off x="1821500" y="4519625"/>
            <a:ext cx="516900" cy="315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81" name="Google Shape;281;p9"/>
          <p:cNvSpPr txBox="1"/>
          <p:nvPr/>
        </p:nvSpPr>
        <p:spPr>
          <a:xfrm>
            <a:off x="1587950" y="44957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2" name="Google Shape;282;p9"/>
          <p:cNvSpPr txBox="1"/>
          <p:nvPr/>
        </p:nvSpPr>
        <p:spPr>
          <a:xfrm>
            <a:off x="2624900" y="449576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3" name="Google Shape;283;p9"/>
          <p:cNvSpPr/>
          <p:nvPr/>
        </p:nvSpPr>
        <p:spPr>
          <a:xfrm>
            <a:off x="2749100" y="235727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What is Design?</a:t>
            </a:r>
            <a:endParaRPr/>
          </a:p>
        </p:txBody>
      </p:sp>
      <p:sp>
        <p:nvSpPr>
          <p:cNvPr id="246" name="Google Shape;246;p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095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way something works, including how someone uses it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Almost always includes some element of interaction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Design could have different definitions, goals, and interpretations in different contexts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It’s also not always about the end-user of a product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For example, you might design a codebase that’s easier to maintain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Everything we create has design, but there is a range to how intentional the design of something is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Could be completely forgotten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Could be focused on throughout the creation of something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47" name="Google Shape;247;p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89" name="Google Shape;289;p1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Now, we need to save R0 somehow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90" name="Google Shape;290;p1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  <p:sp>
        <p:nvSpPr>
          <p:cNvPr id="291" name="Google Shape;291;p10"/>
          <p:cNvSpPr/>
          <p:nvPr/>
        </p:nvSpPr>
        <p:spPr>
          <a:xfrm>
            <a:off x="3185804" y="3781850"/>
            <a:ext cx="1243500" cy="592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10"/>
          <p:cNvSpPr/>
          <p:nvPr/>
        </p:nvSpPr>
        <p:spPr>
          <a:xfrm>
            <a:off x="459275" y="322070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0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8E7C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4" name="Google Shape;294;p10"/>
          <p:cNvSpPr/>
          <p:nvPr/>
        </p:nvSpPr>
        <p:spPr>
          <a:xfrm>
            <a:off x="649275" y="4222975"/>
            <a:ext cx="877500" cy="2850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5" name="Google Shape;295;p10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96" name="Google Shape;296;p10"/>
          <p:cNvCxnSpPr>
            <a:stCxn id="294" idx="0"/>
            <a:endCxn id="293" idx="2"/>
          </p:cNvCxnSpPr>
          <p:nvPr/>
        </p:nvCxnSpPr>
        <p:spPr>
          <a:xfrm rot="10800000" flipH="1">
            <a:off x="1088025" y="3745975"/>
            <a:ext cx="6186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7" name="Google Shape;297;p10"/>
          <p:cNvCxnSpPr>
            <a:stCxn id="295" idx="0"/>
            <a:endCxn id="293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98" name="Google Shape;298;p10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9" name="Google Shape;299;p10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" name="Google Shape;237;p8">
            <a:extLst>
              <a:ext uri="{FF2B5EF4-FFF2-40B4-BE49-F238E27FC236}">
                <a16:creationId xmlns:a16="http://schemas.microsoft.com/office/drawing/2014/main" id="{5AA67325-2205-1744-5C38-3C13FF998CC7}"/>
              </a:ext>
            </a:extLst>
          </p:cNvPr>
          <p:cNvSpPr/>
          <p:nvPr/>
        </p:nvSpPr>
        <p:spPr>
          <a:xfrm>
            <a:off x="5125225" y="2324325"/>
            <a:ext cx="2724300" cy="42381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46;p8">
            <a:extLst>
              <a:ext uri="{FF2B5EF4-FFF2-40B4-BE49-F238E27FC236}">
                <a16:creationId xmlns:a16="http://schemas.microsoft.com/office/drawing/2014/main" id="{A7CA4445-24BA-765F-D5CD-11147095751A}"/>
              </a:ext>
            </a:extLst>
          </p:cNvPr>
          <p:cNvSpPr/>
          <p:nvPr/>
        </p:nvSpPr>
        <p:spPr>
          <a:xfrm>
            <a:off x="4718125" y="2707125"/>
            <a:ext cx="20877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47;p8">
            <a:extLst>
              <a:ext uri="{FF2B5EF4-FFF2-40B4-BE49-F238E27FC236}">
                <a16:creationId xmlns:a16="http://schemas.microsoft.com/office/drawing/2014/main" id="{EF9B198A-06BD-CFFB-4BC2-691DD09071BC}"/>
              </a:ext>
            </a:extLst>
          </p:cNvPr>
          <p:cNvSpPr/>
          <p:nvPr/>
        </p:nvSpPr>
        <p:spPr>
          <a:xfrm>
            <a:off x="4753825" y="4148075"/>
            <a:ext cx="2087700" cy="9081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48;p8">
            <a:extLst>
              <a:ext uri="{FF2B5EF4-FFF2-40B4-BE49-F238E27FC236}">
                <a16:creationId xmlns:a16="http://schemas.microsoft.com/office/drawing/2014/main" id="{4B48BA92-B7F6-0793-9890-F2D13208C42A}"/>
              </a:ext>
            </a:extLst>
          </p:cNvPr>
          <p:cNvSpPr txBox="1"/>
          <p:nvPr/>
        </p:nvSpPr>
        <p:spPr>
          <a:xfrm rot="16200000">
            <a:off x="4444975" y="298020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</a:t>
            </a:r>
            <a:endParaRPr sz="1400" b="1" i="0" u="none" strike="noStrike" cap="none" dirty="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249;p8">
            <a:extLst>
              <a:ext uri="{FF2B5EF4-FFF2-40B4-BE49-F238E27FC236}">
                <a16:creationId xmlns:a16="http://schemas.microsoft.com/office/drawing/2014/main" id="{AD5E471A-5D1A-1B0F-0D0A-FF628B925274}"/>
              </a:ext>
            </a:extLst>
          </p:cNvPr>
          <p:cNvSpPr txBox="1"/>
          <p:nvPr/>
        </p:nvSpPr>
        <p:spPr>
          <a:xfrm rot="16200000">
            <a:off x="4480675" y="44246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250;p8">
            <a:extLst>
              <a:ext uri="{FF2B5EF4-FFF2-40B4-BE49-F238E27FC236}">
                <a16:creationId xmlns:a16="http://schemas.microsoft.com/office/drawing/2014/main" id="{3717A80D-DF24-B9A9-9C6F-9FB3FC9DDA4C}"/>
              </a:ext>
            </a:extLst>
          </p:cNvPr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251;p8">
            <a:extLst>
              <a:ext uri="{FF2B5EF4-FFF2-40B4-BE49-F238E27FC236}">
                <a16:creationId xmlns:a16="http://schemas.microsoft.com/office/drawing/2014/main" id="{DD5ECC33-67F2-B50D-EFF5-CBBBA595D19F}"/>
              </a:ext>
            </a:extLst>
          </p:cNvPr>
          <p:cNvSpPr/>
          <p:nvPr/>
        </p:nvSpPr>
        <p:spPr>
          <a:xfrm>
            <a:off x="5073225" y="2415915"/>
            <a:ext cx="26304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save R0 somehow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R0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 dirty="0">
              <a:solidFill>
                <a:srgbClr val="6FA8D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89" name="Google Shape;289;p1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Now, we need to save R0 somehow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What if we save it in a temporary register? Let’s pick R2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90" name="Google Shape;290;p1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291" name="Google Shape;291;p10"/>
          <p:cNvSpPr/>
          <p:nvPr/>
        </p:nvSpPr>
        <p:spPr>
          <a:xfrm>
            <a:off x="3185804" y="3781850"/>
            <a:ext cx="1243500" cy="592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10"/>
          <p:cNvSpPr/>
          <p:nvPr/>
        </p:nvSpPr>
        <p:spPr>
          <a:xfrm>
            <a:off x="459275" y="322070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0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8E7C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4" name="Google Shape;294;p10"/>
          <p:cNvSpPr/>
          <p:nvPr/>
        </p:nvSpPr>
        <p:spPr>
          <a:xfrm>
            <a:off x="649275" y="4222975"/>
            <a:ext cx="877500" cy="2850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5" name="Google Shape;295;p10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96" name="Google Shape;296;p10"/>
          <p:cNvCxnSpPr>
            <a:stCxn id="294" idx="0"/>
            <a:endCxn id="293" idx="2"/>
          </p:cNvCxnSpPr>
          <p:nvPr/>
        </p:nvCxnSpPr>
        <p:spPr>
          <a:xfrm rot="10800000" flipH="1">
            <a:off x="1088025" y="3745975"/>
            <a:ext cx="6186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7" name="Google Shape;297;p10"/>
          <p:cNvCxnSpPr>
            <a:stCxn id="295" idx="0"/>
            <a:endCxn id="293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98" name="Google Shape;298;p10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9" name="Google Shape;299;p10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0" name="Google Shape;300;p10"/>
          <p:cNvSpPr/>
          <p:nvPr/>
        </p:nvSpPr>
        <p:spPr>
          <a:xfrm>
            <a:off x="5125225" y="2324325"/>
            <a:ext cx="2724300" cy="43668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10"/>
          <p:cNvSpPr/>
          <p:nvPr/>
        </p:nvSpPr>
        <p:spPr>
          <a:xfrm>
            <a:off x="4707675" y="2373525"/>
            <a:ext cx="20877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10"/>
          <p:cNvSpPr/>
          <p:nvPr/>
        </p:nvSpPr>
        <p:spPr>
          <a:xfrm>
            <a:off x="4707675" y="4493808"/>
            <a:ext cx="2087700" cy="9081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10"/>
          <p:cNvSpPr/>
          <p:nvPr/>
        </p:nvSpPr>
        <p:spPr>
          <a:xfrm>
            <a:off x="5063400" y="2400900"/>
            <a:ext cx="26304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@R2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(reverse)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 dirty="0">
              <a:solidFill>
                <a:srgbClr val="6FA8D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4" name="Google Shape;304;p10"/>
          <p:cNvSpPr txBox="1"/>
          <p:nvPr/>
        </p:nvSpPr>
        <p:spPr>
          <a:xfrm rot="-5400000">
            <a:off x="4434525" y="26501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</a:t>
            </a:r>
            <a:endParaRPr sz="1400" b="1" i="0" u="none" strike="noStrike" cap="none" dirty="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0"/>
          <p:cNvSpPr txBox="1"/>
          <p:nvPr/>
        </p:nvSpPr>
        <p:spPr>
          <a:xfrm rot="-5400000">
            <a:off x="4433000" y="47577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0"/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81158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1149e19df79_0_62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312" name="Google Shape;312;g1149e19df79_0_62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Now, we need to save R0 somehow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What if we save it in a temporary register? Let’s pick R2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Why won’t this always work?</a:t>
            </a:r>
            <a:endParaRPr dirty="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13208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13" name="Google Shape;313;g1149e19df79_0_62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  <p:sp>
        <p:nvSpPr>
          <p:cNvPr id="314" name="Google Shape;314;g1149e19df79_0_629"/>
          <p:cNvSpPr/>
          <p:nvPr/>
        </p:nvSpPr>
        <p:spPr>
          <a:xfrm>
            <a:off x="3185804" y="3781850"/>
            <a:ext cx="1243500" cy="592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g1149e19df79_0_629"/>
          <p:cNvSpPr/>
          <p:nvPr/>
        </p:nvSpPr>
        <p:spPr>
          <a:xfrm>
            <a:off x="459275" y="322070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g1149e19df79_0_629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8E7C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7" name="Google Shape;317;g1149e19df79_0_629"/>
          <p:cNvSpPr/>
          <p:nvPr/>
        </p:nvSpPr>
        <p:spPr>
          <a:xfrm>
            <a:off x="649275" y="4222975"/>
            <a:ext cx="877500" cy="2850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8" name="Google Shape;318;g1149e19df79_0_629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19" name="Google Shape;319;g1149e19df79_0_629"/>
          <p:cNvCxnSpPr>
            <a:stCxn id="317" idx="0"/>
            <a:endCxn id="316" idx="2"/>
          </p:cNvCxnSpPr>
          <p:nvPr/>
        </p:nvCxnSpPr>
        <p:spPr>
          <a:xfrm rot="10800000" flipH="1">
            <a:off x="1088025" y="3745975"/>
            <a:ext cx="6186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0" name="Google Shape;320;g1149e19df79_0_629"/>
          <p:cNvCxnSpPr>
            <a:stCxn id="318" idx="0"/>
            <a:endCxn id="316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1" name="Google Shape;321;g1149e19df79_0_629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2" name="Google Shape;322;g1149e19df79_0_629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3" name="Google Shape;323;g1149e19df79_0_629"/>
          <p:cNvSpPr/>
          <p:nvPr/>
        </p:nvSpPr>
        <p:spPr>
          <a:xfrm>
            <a:off x="5125225" y="2324325"/>
            <a:ext cx="2724300" cy="43668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g1149e19df79_0_629"/>
          <p:cNvSpPr/>
          <p:nvPr/>
        </p:nvSpPr>
        <p:spPr>
          <a:xfrm>
            <a:off x="4707675" y="2373525"/>
            <a:ext cx="20877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g1149e19df79_0_629"/>
          <p:cNvSpPr/>
          <p:nvPr/>
        </p:nvSpPr>
        <p:spPr>
          <a:xfrm>
            <a:off x="4707675" y="4493808"/>
            <a:ext cx="2087700" cy="9081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g1149e19df79_0_629"/>
          <p:cNvSpPr/>
          <p:nvPr/>
        </p:nvSpPr>
        <p:spPr>
          <a:xfrm>
            <a:off x="5063400" y="2400900"/>
            <a:ext cx="26304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@R2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(reverse)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 dirty="0">
              <a:solidFill>
                <a:srgbClr val="6FA8D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7" name="Google Shape;327;g1149e19df79_0_629"/>
          <p:cNvSpPr txBox="1"/>
          <p:nvPr/>
        </p:nvSpPr>
        <p:spPr>
          <a:xfrm rot="-5400000">
            <a:off x="4434525" y="26501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</a:t>
            </a:r>
            <a:endParaRPr sz="1400" b="1" i="0" u="none" strike="noStrike" cap="none" dirty="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g1149e19df79_0_629"/>
          <p:cNvSpPr txBox="1"/>
          <p:nvPr/>
        </p:nvSpPr>
        <p:spPr>
          <a:xfrm rot="-5400000">
            <a:off x="4433000" y="47577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g1149e19df79_0_629"/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It’s those pesky nested expressions! The </a:t>
            </a:r>
            <a:r>
              <a:rPr lang="en-US" dirty="0">
                <a:solidFill>
                  <a:srgbClr val="674EA7"/>
                </a:solidFill>
              </a:rPr>
              <a:t>outer PLUS</a:t>
            </a:r>
            <a:r>
              <a:rPr lang="en-US" dirty="0"/>
              <a:t> saves a value in R2, but the </a:t>
            </a:r>
            <a:r>
              <a:rPr lang="en-US" dirty="0">
                <a:solidFill>
                  <a:srgbClr val="6AA84F"/>
                </a:solidFill>
              </a:rPr>
              <a:t>inner PLUS</a:t>
            </a:r>
            <a:r>
              <a:rPr lang="en-US" dirty="0"/>
              <a:t> overwrites that value during its computation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35" name="Google Shape;335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336" name="Google Shape;336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  <p:sp>
        <p:nvSpPr>
          <p:cNvPr id="337" name="Google Shape;337;p11"/>
          <p:cNvSpPr/>
          <p:nvPr/>
        </p:nvSpPr>
        <p:spPr>
          <a:xfrm>
            <a:off x="5125224" y="2398208"/>
            <a:ext cx="3013541" cy="4353818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11"/>
          <p:cNvSpPr/>
          <p:nvPr/>
        </p:nvSpPr>
        <p:spPr>
          <a:xfrm>
            <a:off x="4735657" y="3857402"/>
            <a:ext cx="2464486" cy="1634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11"/>
          <p:cNvSpPr/>
          <p:nvPr/>
        </p:nvSpPr>
        <p:spPr>
          <a:xfrm>
            <a:off x="4718125" y="2398284"/>
            <a:ext cx="23874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11"/>
          <p:cNvSpPr/>
          <p:nvPr/>
        </p:nvSpPr>
        <p:spPr>
          <a:xfrm>
            <a:off x="5073025" y="2133884"/>
            <a:ext cx="306574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save R0 in R2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@1</a:t>
            </a:r>
            <a:endParaRPr sz="14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// save R0 in R2</a:t>
            </a:r>
            <a:endParaRPr sz="1400" b="1" i="1" u="none" strike="noStrike" cap="none" dirty="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R0 from R2 (!)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11"/>
          <p:cNvSpPr/>
          <p:nvPr/>
        </p:nvSpPr>
        <p:spPr>
          <a:xfrm>
            <a:off x="3731014" y="3801875"/>
            <a:ext cx="609600" cy="592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11"/>
          <p:cNvSpPr txBox="1"/>
          <p:nvPr/>
        </p:nvSpPr>
        <p:spPr>
          <a:xfrm rot="-5400000">
            <a:off x="4444975" y="2671359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</a:t>
            </a:r>
            <a:endParaRPr sz="1400" b="1" i="0" u="none" strike="noStrike" cap="none" dirty="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1"/>
          <p:cNvSpPr txBox="1"/>
          <p:nvPr/>
        </p:nvSpPr>
        <p:spPr>
          <a:xfrm rot="-5400000">
            <a:off x="4447745" y="4497302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1"/>
          <p:cNvSpPr txBox="1"/>
          <p:nvPr/>
        </p:nvSpPr>
        <p:spPr>
          <a:xfrm rot="5400000">
            <a:off x="7479007" y="3812409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5" name="Google Shape;345;p11"/>
          <p:cNvGrpSpPr/>
          <p:nvPr/>
        </p:nvGrpSpPr>
        <p:grpSpPr>
          <a:xfrm>
            <a:off x="459275" y="3220700"/>
            <a:ext cx="3149625" cy="2447400"/>
            <a:chOff x="459275" y="3220700"/>
            <a:chExt cx="3149625" cy="2447400"/>
          </a:xfrm>
        </p:grpSpPr>
        <p:sp>
          <p:nvSpPr>
            <p:cNvPr id="346" name="Google Shape;346;p11"/>
            <p:cNvSpPr/>
            <p:nvPr/>
          </p:nvSpPr>
          <p:spPr>
            <a:xfrm>
              <a:off x="459275" y="3220700"/>
              <a:ext cx="2954100" cy="2447400"/>
            </a:xfrm>
            <a:prstGeom prst="rect">
              <a:avLst/>
            </a:prstGeom>
            <a:solidFill>
              <a:srgbClr val="EFEFE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4941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en-US" sz="130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Abstract Syntax Tree</a:t>
              </a:r>
              <a:endParaRPr sz="13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11"/>
            <p:cNvSpPr/>
            <p:nvPr/>
          </p:nvSpPr>
          <p:spPr>
            <a:xfrm>
              <a:off x="1214675" y="3460925"/>
              <a:ext cx="984000" cy="285000"/>
            </a:xfrm>
            <a:prstGeom prst="roundRect">
              <a:avLst>
                <a:gd name="adj" fmla="val 16667"/>
              </a:avLst>
            </a:prstGeom>
            <a:solidFill>
              <a:srgbClr val="8E7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48" name="Google Shape;348;p11"/>
            <p:cNvSpPr/>
            <p:nvPr/>
          </p:nvSpPr>
          <p:spPr>
            <a:xfrm>
              <a:off x="649274" y="4222975"/>
              <a:ext cx="861775" cy="285000"/>
            </a:xfrm>
            <a:prstGeom prst="roundRect">
              <a:avLst>
                <a:gd name="adj" fmla="val 16667"/>
              </a:avLst>
            </a:prstGeom>
            <a:solidFill>
              <a:srgbClr val="F6B2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 dirty="0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NUM(5)</a:t>
              </a:r>
              <a:endParaRPr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49" name="Google Shape;349;p11"/>
            <p:cNvSpPr/>
            <p:nvPr/>
          </p:nvSpPr>
          <p:spPr>
            <a:xfrm>
              <a:off x="1886275" y="42229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50" name="Google Shape;350;p11"/>
            <p:cNvCxnSpPr>
              <a:stCxn id="348" idx="0"/>
              <a:endCxn id="347" idx="2"/>
            </p:cNvCxnSpPr>
            <p:nvPr/>
          </p:nvCxnSpPr>
          <p:spPr>
            <a:xfrm rot="10800000" flipH="1">
              <a:off x="1080162" y="3745975"/>
              <a:ext cx="6264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1" name="Google Shape;351;p11"/>
            <p:cNvCxnSpPr>
              <a:stCxn id="349" idx="0"/>
              <a:endCxn id="347" idx="2"/>
            </p:cNvCxnSpPr>
            <p:nvPr/>
          </p:nvCxnSpPr>
          <p:spPr>
            <a:xfrm rot="10800000">
              <a:off x="1706575" y="3745925"/>
              <a:ext cx="6237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52" name="Google Shape;352;p11"/>
            <p:cNvSpPr txBox="1"/>
            <p:nvPr/>
          </p:nvSpPr>
          <p:spPr>
            <a:xfrm>
              <a:off x="843400" y="3801888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dk1"/>
                  </a:solidFill>
                  <a:latin typeface="Courier New" panose="02070309020205020404" pitchFamily="49" charset="0"/>
                  <a:ea typeface="Consolas"/>
                  <a:cs typeface="Courier New" panose="02070309020205020404" pitchFamily="49" charset="0"/>
                  <a:sym typeface="Consolas"/>
                </a:rPr>
                <a:t>left</a:t>
              </a:r>
              <a:endParaRPr sz="10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endParaRPr>
            </a:p>
          </p:txBody>
        </p:sp>
        <p:sp>
          <p:nvSpPr>
            <p:cNvPr id="353" name="Google Shape;353;p11"/>
            <p:cNvSpPr txBox="1"/>
            <p:nvPr/>
          </p:nvSpPr>
          <p:spPr>
            <a:xfrm>
              <a:off x="2014600" y="38018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urier New" panose="02070309020205020404" pitchFamily="49" charset="0"/>
                  <a:ea typeface="Consolas"/>
                  <a:cs typeface="Courier New" panose="02070309020205020404" pitchFamily="49" charset="0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endParaRPr>
            </a:p>
          </p:txBody>
        </p:sp>
        <p:sp>
          <p:nvSpPr>
            <p:cNvPr id="354" name="Google Shape;354;p11"/>
            <p:cNvSpPr/>
            <p:nvPr/>
          </p:nvSpPr>
          <p:spPr>
            <a:xfrm>
              <a:off x="137750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NUM(1)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55" name="Google Shape;355;p11"/>
            <p:cNvSpPr/>
            <p:nvPr/>
          </p:nvSpPr>
          <p:spPr>
            <a:xfrm>
              <a:off x="243805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</a:t>
              </a:r>
              <a:r>
                <a:rPr lang="en-US" b="1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56" name="Google Shape;356;p11"/>
            <p:cNvCxnSpPr>
              <a:stCxn id="355" idx="0"/>
              <a:endCxn id="349" idx="2"/>
            </p:cNvCxnSpPr>
            <p:nvPr/>
          </p:nvCxnSpPr>
          <p:spPr>
            <a:xfrm rot="10800000">
              <a:off x="2330350" y="4507925"/>
              <a:ext cx="551700" cy="3267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7" name="Google Shape;357;p11"/>
            <p:cNvCxnSpPr>
              <a:stCxn id="354" idx="0"/>
            </p:cNvCxnSpPr>
            <p:nvPr/>
          </p:nvCxnSpPr>
          <p:spPr>
            <a:xfrm rot="10800000" flipH="1">
              <a:off x="1821500" y="4519625"/>
              <a:ext cx="516900" cy="315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58" name="Google Shape;358;p11"/>
            <p:cNvSpPr txBox="1"/>
            <p:nvPr/>
          </p:nvSpPr>
          <p:spPr>
            <a:xfrm>
              <a:off x="1587950" y="44957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urier New" panose="02070309020205020404" pitchFamily="49" charset="0"/>
                  <a:ea typeface="Consolas"/>
                  <a:cs typeface="Courier New" panose="02070309020205020404" pitchFamily="49" charset="0"/>
                  <a:sym typeface="Consolas"/>
                </a:rPr>
                <a:t>left</a:t>
              </a:r>
              <a:endParaRPr sz="1000" b="1" i="0" u="none" strike="noStrike" cap="none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endParaRPr>
            </a:p>
          </p:txBody>
        </p:sp>
        <p:sp>
          <p:nvSpPr>
            <p:cNvPr id="359" name="Google Shape;359;p11"/>
            <p:cNvSpPr txBox="1"/>
            <p:nvPr/>
          </p:nvSpPr>
          <p:spPr>
            <a:xfrm>
              <a:off x="2624900" y="4495763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urier New" panose="02070309020205020404" pitchFamily="49" charset="0"/>
                  <a:ea typeface="Consolas"/>
                  <a:cs typeface="Courier New" panose="02070309020205020404" pitchFamily="49" charset="0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endParaRPr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366" name="Google Shape;366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Solution: Store “saved” values in a stack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Not quite the same as “The Stack” or function</a:t>
            </a:r>
            <a:br>
              <a:rPr lang="en-US" dirty="0"/>
            </a:br>
            <a:r>
              <a:rPr lang="en-US" dirty="0"/>
              <a:t>call stack frames (but used for a</a:t>
            </a:r>
            <a:br>
              <a:rPr lang="en-US" dirty="0"/>
            </a:br>
            <a:r>
              <a:rPr lang="en-US" dirty="0"/>
              <a:t>similar reason)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We’ll keep a stack starting at</a:t>
            </a:r>
            <a:br>
              <a:rPr lang="en-US" dirty="0"/>
            </a:br>
            <a:r>
              <a:rPr lang="en-US" dirty="0"/>
              <a:t>memory address 1024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R1 is our </a:t>
            </a:r>
            <a:r>
              <a:rPr lang="en-US" i="1" dirty="0"/>
              <a:t>stack pointer</a:t>
            </a:r>
            <a:r>
              <a:rPr lang="en-US" dirty="0"/>
              <a:t>: always stores</a:t>
            </a:r>
            <a:br>
              <a:rPr lang="en-US" dirty="0"/>
            </a:br>
            <a:r>
              <a:rPr lang="en-US" dirty="0"/>
              <a:t>address of last used stack position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 built-in Hack push: manually copy</a:t>
            </a:r>
            <a:br>
              <a:rPr lang="en-US" dirty="0"/>
            </a:br>
            <a:r>
              <a:rPr lang="en-US" dirty="0"/>
              <a:t>to memory and increment R1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67" name="Google Shape;367;p13"/>
          <p:cNvSpPr txBox="1">
            <a:spLocks noGrp="1"/>
          </p:cNvSpPr>
          <p:nvPr>
            <p:ph type="sldNum" idx="12"/>
          </p:nvPr>
        </p:nvSpPr>
        <p:spPr>
          <a:xfrm>
            <a:off x="8534400" y="6147068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  <p:sp>
        <p:nvSpPr>
          <p:cNvPr id="368" name="Google Shape;368;p13"/>
          <p:cNvSpPr/>
          <p:nvPr/>
        </p:nvSpPr>
        <p:spPr>
          <a:xfrm>
            <a:off x="473575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1025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9" name="Google Shape;369;p13"/>
          <p:cNvSpPr/>
          <p:nvPr/>
        </p:nvSpPr>
        <p:spPr>
          <a:xfrm>
            <a:off x="1927593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(R0)</a:t>
            </a:r>
            <a:endParaRPr sz="1800" b="1" i="0" u="none" strike="noStrike" cap="none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0" name="Google Shape;370;p13"/>
          <p:cNvSpPr/>
          <p:nvPr/>
        </p:nvSpPr>
        <p:spPr>
          <a:xfrm>
            <a:off x="2690981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(R0)</a:t>
            </a:r>
            <a:endParaRPr sz="1800" b="1" i="0" u="none" strike="noStrike" cap="none">
              <a:solidFill>
                <a:srgbClr val="6AA84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1" name="Google Shape;371;p13"/>
          <p:cNvSpPr/>
          <p:nvPr/>
        </p:nvSpPr>
        <p:spPr>
          <a:xfrm>
            <a:off x="3454369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2" name="Google Shape;372;p13"/>
          <p:cNvSpPr/>
          <p:nvPr/>
        </p:nvSpPr>
        <p:spPr>
          <a:xfrm>
            <a:off x="4217757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3" name="Google Shape;373;p13"/>
          <p:cNvSpPr txBox="1"/>
          <p:nvPr/>
        </p:nvSpPr>
        <p:spPr>
          <a:xfrm>
            <a:off x="522535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4" name="Google Shape;374;p13"/>
          <p:cNvSpPr txBox="1"/>
          <p:nvPr/>
        </p:nvSpPr>
        <p:spPr>
          <a:xfrm>
            <a:off x="1988452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1024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5" name="Google Shape;375;p13"/>
          <p:cNvSpPr txBox="1"/>
          <p:nvPr/>
        </p:nvSpPr>
        <p:spPr>
          <a:xfrm>
            <a:off x="2739941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1025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6" name="Google Shape;376;p13"/>
          <p:cNvSpPr txBox="1"/>
          <p:nvPr/>
        </p:nvSpPr>
        <p:spPr>
          <a:xfrm>
            <a:off x="3503329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1026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7" name="Google Shape;377;p13"/>
          <p:cNvSpPr txBox="1"/>
          <p:nvPr/>
        </p:nvSpPr>
        <p:spPr>
          <a:xfrm>
            <a:off x="4266717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1027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78" name="Google Shape;378;p13"/>
          <p:cNvCxnSpPr>
            <a:stCxn id="368" idx="2"/>
            <a:endCxn id="370" idx="2"/>
          </p:cNvCxnSpPr>
          <p:nvPr/>
        </p:nvCxnSpPr>
        <p:spPr>
          <a:xfrm rot="16200000" flipH="1">
            <a:off x="1964028" y="5366775"/>
            <a:ext cx="12700" cy="2217406"/>
          </a:xfrm>
          <a:prstGeom prst="curvedConnector3">
            <a:avLst>
              <a:gd name="adj1" fmla="val 180000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79" name="Google Shape;379;p13"/>
          <p:cNvSpPr/>
          <p:nvPr/>
        </p:nvSpPr>
        <p:spPr>
          <a:xfrm>
            <a:off x="5882075" y="2361952"/>
            <a:ext cx="3027000" cy="4371907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13"/>
          <p:cNvSpPr/>
          <p:nvPr/>
        </p:nvSpPr>
        <p:spPr>
          <a:xfrm>
            <a:off x="5510675" y="3802903"/>
            <a:ext cx="2991288" cy="1634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13"/>
          <p:cNvSpPr/>
          <p:nvPr/>
        </p:nvSpPr>
        <p:spPr>
          <a:xfrm>
            <a:off x="5474975" y="2361953"/>
            <a:ext cx="28035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13"/>
          <p:cNvSpPr/>
          <p:nvPr/>
        </p:nvSpPr>
        <p:spPr>
          <a:xfrm>
            <a:off x="5829875" y="2097553"/>
            <a:ext cx="29541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push R0 to slot 0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@1</a:t>
            </a:r>
            <a:endParaRPr sz="14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push R0 to slot 1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// pop R0 from slot 1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pop R0 from slot 0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3" name="Google Shape;383;p13"/>
          <p:cNvSpPr txBox="1"/>
          <p:nvPr/>
        </p:nvSpPr>
        <p:spPr>
          <a:xfrm rot="-5400000">
            <a:off x="5257475" y="2637603"/>
            <a:ext cx="7899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</a:t>
            </a:r>
            <a:endParaRPr sz="1400" b="1" i="0" u="none" strike="noStrike" cap="none" dirty="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13"/>
          <p:cNvSpPr txBox="1"/>
          <p:nvPr/>
        </p:nvSpPr>
        <p:spPr>
          <a:xfrm rot="-5400000">
            <a:off x="5201813" y="4441853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13"/>
          <p:cNvSpPr txBox="1"/>
          <p:nvPr/>
        </p:nvSpPr>
        <p:spPr>
          <a:xfrm rot="5400000">
            <a:off x="8281025" y="3791978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86" name="Google Shape;386;p13"/>
          <p:cNvGrpSpPr/>
          <p:nvPr/>
        </p:nvGrpSpPr>
        <p:grpSpPr>
          <a:xfrm>
            <a:off x="6410806" y="238163"/>
            <a:ext cx="2733245" cy="2123854"/>
            <a:chOff x="459275" y="3220700"/>
            <a:chExt cx="3149625" cy="2447400"/>
          </a:xfrm>
        </p:grpSpPr>
        <p:sp>
          <p:nvSpPr>
            <p:cNvPr id="387" name="Google Shape;387;p13"/>
            <p:cNvSpPr/>
            <p:nvPr/>
          </p:nvSpPr>
          <p:spPr>
            <a:xfrm>
              <a:off x="459275" y="3220700"/>
              <a:ext cx="2954100" cy="2447400"/>
            </a:xfrm>
            <a:prstGeom prst="rect">
              <a:avLst/>
            </a:prstGeom>
            <a:solidFill>
              <a:srgbClr val="EFEFE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4941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457200" marR="0" lvl="0" indent="4572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en-US" sz="130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Abstract Syntax Tree</a:t>
              </a:r>
              <a:endParaRPr sz="13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13"/>
            <p:cNvSpPr/>
            <p:nvPr/>
          </p:nvSpPr>
          <p:spPr>
            <a:xfrm>
              <a:off x="1214675" y="3460925"/>
              <a:ext cx="984000" cy="285000"/>
            </a:xfrm>
            <a:prstGeom prst="roundRect">
              <a:avLst>
                <a:gd name="adj" fmla="val 16667"/>
              </a:avLst>
            </a:prstGeom>
            <a:solidFill>
              <a:srgbClr val="8E7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89" name="Google Shape;389;p13"/>
            <p:cNvSpPr/>
            <p:nvPr/>
          </p:nvSpPr>
          <p:spPr>
            <a:xfrm>
              <a:off x="649274" y="4222975"/>
              <a:ext cx="861900" cy="285000"/>
            </a:xfrm>
            <a:prstGeom prst="roundRect">
              <a:avLst>
                <a:gd name="adj" fmla="val 16667"/>
              </a:avLst>
            </a:prstGeom>
            <a:solidFill>
              <a:srgbClr val="F6B2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100" b="1" i="0" u="none" strike="noStrike" cap="none" dirty="0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NUM(5)</a:t>
              </a:r>
              <a:endParaRPr sz="11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0" name="Google Shape;390;p13"/>
            <p:cNvSpPr/>
            <p:nvPr/>
          </p:nvSpPr>
          <p:spPr>
            <a:xfrm>
              <a:off x="1886275" y="42229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91" name="Google Shape;391;p13"/>
            <p:cNvCxnSpPr>
              <a:stCxn id="389" idx="0"/>
              <a:endCxn id="388" idx="2"/>
            </p:cNvCxnSpPr>
            <p:nvPr/>
          </p:nvCxnSpPr>
          <p:spPr>
            <a:xfrm rot="10800000" flipH="1">
              <a:off x="1080224" y="3745975"/>
              <a:ext cx="6264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92" name="Google Shape;392;p13"/>
            <p:cNvCxnSpPr>
              <a:stCxn id="390" idx="0"/>
              <a:endCxn id="388" idx="2"/>
            </p:cNvCxnSpPr>
            <p:nvPr/>
          </p:nvCxnSpPr>
          <p:spPr>
            <a:xfrm rot="10800000">
              <a:off x="1706575" y="3745925"/>
              <a:ext cx="6237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93" name="Google Shape;393;p13"/>
            <p:cNvSpPr txBox="1"/>
            <p:nvPr/>
          </p:nvSpPr>
          <p:spPr>
            <a:xfrm>
              <a:off x="843400" y="3801888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dk1"/>
                  </a:solidFill>
                  <a:latin typeface="Courier New" panose="02070309020205020404" pitchFamily="49" charset="0"/>
                  <a:ea typeface="Consolas"/>
                  <a:cs typeface="Courier New" panose="02070309020205020404" pitchFamily="49" charset="0"/>
                  <a:sym typeface="Consolas"/>
                </a:rPr>
                <a:t>left</a:t>
              </a:r>
              <a:endParaRPr sz="10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endParaRPr>
            </a:p>
          </p:txBody>
        </p:sp>
        <p:sp>
          <p:nvSpPr>
            <p:cNvPr id="394" name="Google Shape;394;p13"/>
            <p:cNvSpPr txBox="1"/>
            <p:nvPr/>
          </p:nvSpPr>
          <p:spPr>
            <a:xfrm>
              <a:off x="2014600" y="38018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urier New" panose="02070309020205020404" pitchFamily="49" charset="0"/>
                  <a:ea typeface="Consolas"/>
                  <a:cs typeface="Courier New" panose="02070309020205020404" pitchFamily="49" charset="0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endParaRPr>
            </a:p>
          </p:txBody>
        </p:sp>
        <p:sp>
          <p:nvSpPr>
            <p:cNvPr id="395" name="Google Shape;395;p13"/>
            <p:cNvSpPr/>
            <p:nvPr/>
          </p:nvSpPr>
          <p:spPr>
            <a:xfrm>
              <a:off x="137750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NUM(1)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6" name="Google Shape;396;p13"/>
            <p:cNvSpPr/>
            <p:nvPr/>
          </p:nvSpPr>
          <p:spPr>
            <a:xfrm>
              <a:off x="243805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</a:t>
              </a:r>
              <a:r>
                <a:rPr lang="en-US" sz="1200" b="1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97" name="Google Shape;397;p13"/>
            <p:cNvCxnSpPr>
              <a:stCxn id="396" idx="0"/>
              <a:endCxn id="390" idx="2"/>
            </p:cNvCxnSpPr>
            <p:nvPr/>
          </p:nvCxnSpPr>
          <p:spPr>
            <a:xfrm rot="10800000">
              <a:off x="2330350" y="4507925"/>
              <a:ext cx="551700" cy="3267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98" name="Google Shape;398;p13"/>
            <p:cNvCxnSpPr>
              <a:stCxn id="395" idx="0"/>
            </p:cNvCxnSpPr>
            <p:nvPr/>
          </p:nvCxnSpPr>
          <p:spPr>
            <a:xfrm rot="10800000" flipH="1">
              <a:off x="1821500" y="4519625"/>
              <a:ext cx="516900" cy="315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99" name="Google Shape;399;p13"/>
            <p:cNvSpPr txBox="1"/>
            <p:nvPr/>
          </p:nvSpPr>
          <p:spPr>
            <a:xfrm>
              <a:off x="1587950" y="44957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urier New" panose="02070309020205020404" pitchFamily="49" charset="0"/>
                  <a:ea typeface="Consolas"/>
                  <a:cs typeface="Courier New" panose="02070309020205020404" pitchFamily="49" charset="0"/>
                  <a:sym typeface="Consolas"/>
                </a:rPr>
                <a:t>left</a:t>
              </a:r>
              <a:endParaRPr sz="1000" b="1" i="0" u="none" strike="noStrike" cap="none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endParaRPr>
            </a:p>
          </p:txBody>
        </p:sp>
        <p:sp>
          <p:nvSpPr>
            <p:cNvPr id="400" name="Google Shape;400;p13"/>
            <p:cNvSpPr txBox="1"/>
            <p:nvPr/>
          </p:nvSpPr>
          <p:spPr>
            <a:xfrm>
              <a:off x="2624900" y="4495763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urier New" panose="02070309020205020404" pitchFamily="49" charset="0"/>
                  <a:ea typeface="Consolas"/>
                  <a:cs typeface="Courier New" panose="02070309020205020404" pitchFamily="49" charset="0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42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366" name="Google Shape;366;p13"/>
          <p:cNvSpPr txBox="1">
            <a:spLocks noGrp="1"/>
          </p:cNvSpPr>
          <p:nvPr>
            <p:ph type="body" idx="1"/>
          </p:nvPr>
        </p:nvSpPr>
        <p:spPr>
          <a:xfrm>
            <a:off x="396876" y="1362075"/>
            <a:ext cx="5078076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67" name="Google Shape;367;p13"/>
          <p:cNvSpPr txBox="1">
            <a:spLocks noGrp="1"/>
          </p:cNvSpPr>
          <p:nvPr>
            <p:ph type="sldNum" idx="12"/>
          </p:nvPr>
        </p:nvSpPr>
        <p:spPr>
          <a:xfrm>
            <a:off x="8663353" y="4118977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  <p:sp>
        <p:nvSpPr>
          <p:cNvPr id="368" name="Google Shape;368;p13"/>
          <p:cNvSpPr/>
          <p:nvPr/>
        </p:nvSpPr>
        <p:spPr>
          <a:xfrm>
            <a:off x="470885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9" name="Google Shape;369;p13"/>
          <p:cNvSpPr/>
          <p:nvPr/>
        </p:nvSpPr>
        <p:spPr>
          <a:xfrm>
            <a:off x="1927593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0" name="Google Shape;370;p13"/>
          <p:cNvSpPr/>
          <p:nvPr/>
        </p:nvSpPr>
        <p:spPr>
          <a:xfrm>
            <a:off x="2690981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6AA84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1" name="Google Shape;371;p13"/>
          <p:cNvSpPr/>
          <p:nvPr/>
        </p:nvSpPr>
        <p:spPr>
          <a:xfrm>
            <a:off x="3454369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2" name="Google Shape;372;p13"/>
          <p:cNvSpPr/>
          <p:nvPr/>
        </p:nvSpPr>
        <p:spPr>
          <a:xfrm>
            <a:off x="4217757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3" name="Google Shape;373;p13"/>
          <p:cNvSpPr txBox="1"/>
          <p:nvPr/>
        </p:nvSpPr>
        <p:spPr>
          <a:xfrm>
            <a:off x="522535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4" name="Google Shape;374;p13"/>
          <p:cNvSpPr txBox="1"/>
          <p:nvPr/>
        </p:nvSpPr>
        <p:spPr>
          <a:xfrm>
            <a:off x="1988452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1024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5" name="Google Shape;375;p13"/>
          <p:cNvSpPr txBox="1"/>
          <p:nvPr/>
        </p:nvSpPr>
        <p:spPr>
          <a:xfrm>
            <a:off x="2739941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1025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6" name="Google Shape;376;p13"/>
          <p:cNvSpPr txBox="1"/>
          <p:nvPr/>
        </p:nvSpPr>
        <p:spPr>
          <a:xfrm>
            <a:off x="3503329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1026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7" name="Google Shape;377;p13"/>
          <p:cNvSpPr txBox="1"/>
          <p:nvPr/>
        </p:nvSpPr>
        <p:spPr>
          <a:xfrm>
            <a:off x="4266717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1027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9" name="Google Shape;379;p13"/>
          <p:cNvSpPr/>
          <p:nvPr/>
        </p:nvSpPr>
        <p:spPr>
          <a:xfrm>
            <a:off x="5836479" y="333862"/>
            <a:ext cx="3189098" cy="6524138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13"/>
          <p:cNvSpPr/>
          <p:nvPr/>
        </p:nvSpPr>
        <p:spPr>
          <a:xfrm>
            <a:off x="5561428" y="1772638"/>
            <a:ext cx="3141671" cy="3406048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13"/>
          <p:cNvSpPr/>
          <p:nvPr/>
        </p:nvSpPr>
        <p:spPr>
          <a:xfrm>
            <a:off x="5593803" y="330271"/>
            <a:ext cx="2803500" cy="1007419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13"/>
          <p:cNvSpPr/>
          <p:nvPr/>
        </p:nvSpPr>
        <p:spPr>
          <a:xfrm>
            <a:off x="5727266" y="93324"/>
            <a:ext cx="2954100" cy="4624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Push R0 to </a:t>
            </a:r>
            <a:r>
              <a:rPr lang="en-US" b="1" i="1" dirty="0" err="1">
                <a:latin typeface="Courier New"/>
                <a:ea typeface="Courier New"/>
                <a:cs typeface="Courier New"/>
                <a:sym typeface="Courier New"/>
              </a:rPr>
              <a:t>addr</a:t>
            </a:r>
            <a:r>
              <a:rPr lang="en-US" b="1" i="1" dirty="0">
                <a:latin typeface="Courier New"/>
                <a:ea typeface="Courier New"/>
                <a:cs typeface="Courier New"/>
                <a:sym typeface="Courier New"/>
              </a:rPr>
              <a:t> 1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024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@1</a:t>
            </a:r>
            <a:endParaRPr sz="14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D=A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</a:t>
            </a:r>
            <a:r>
              <a:rPr lang="en-US" b="1" i="1" dirty="0">
                <a:latin typeface="Courier New"/>
                <a:ea typeface="Courier New"/>
                <a:cs typeface="Courier New"/>
                <a:sym typeface="Courier New"/>
              </a:rPr>
              <a:t>Pu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sh R0 to </a:t>
            </a:r>
            <a:r>
              <a:rPr lang="en-US" sz="1400" b="1" i="1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addr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1025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@2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D=A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// Pop R0 from </a:t>
            </a:r>
            <a:r>
              <a:rPr lang="en-US" sz="1400" b="1" i="1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addr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1025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Pop R0 from </a:t>
            </a:r>
            <a:r>
              <a:rPr lang="en-US" b="1" i="1" dirty="0" err="1">
                <a:latin typeface="Courier New"/>
                <a:ea typeface="Courier New"/>
                <a:cs typeface="Courier New"/>
                <a:sym typeface="Courier New"/>
              </a:rPr>
              <a:t>addr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1024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3" name="Google Shape;383;p13"/>
          <p:cNvSpPr txBox="1"/>
          <p:nvPr/>
        </p:nvSpPr>
        <p:spPr>
          <a:xfrm rot="-5400000">
            <a:off x="5386428" y="609512"/>
            <a:ext cx="7899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</a:t>
            </a:r>
            <a:endParaRPr sz="1400" b="1" i="0" u="none" strike="noStrike" cap="none" dirty="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13"/>
          <p:cNvSpPr txBox="1"/>
          <p:nvPr/>
        </p:nvSpPr>
        <p:spPr>
          <a:xfrm rot="-5400000">
            <a:off x="5302881" y="32515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 dirty="0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13"/>
          <p:cNvSpPr txBox="1"/>
          <p:nvPr/>
        </p:nvSpPr>
        <p:spPr>
          <a:xfrm rot="5400000">
            <a:off x="8429949" y="3298212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366;p13">
            <a:extLst>
              <a:ext uri="{FF2B5EF4-FFF2-40B4-BE49-F238E27FC236}">
                <a16:creationId xmlns:a16="http://schemas.microsoft.com/office/drawing/2014/main" id="{FB747EA0-2BB6-0553-0CA6-B91858979E4E}"/>
              </a:ext>
            </a:extLst>
          </p:cNvPr>
          <p:cNvSpPr txBox="1">
            <a:spLocks/>
          </p:cNvSpPr>
          <p:nvPr/>
        </p:nvSpPr>
        <p:spPr>
          <a:xfrm>
            <a:off x="396876" y="1362075"/>
            <a:ext cx="5078076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Let’s trace through an example of using the stack in code generation for the following AST: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  <p:grpSp>
        <p:nvGrpSpPr>
          <p:cNvPr id="3" name="Google Shape;386;p13">
            <a:extLst>
              <a:ext uri="{FF2B5EF4-FFF2-40B4-BE49-F238E27FC236}">
                <a16:creationId xmlns:a16="http://schemas.microsoft.com/office/drawing/2014/main" id="{10A3B076-EA8B-9C3A-F729-7AD3B3671CEC}"/>
              </a:ext>
            </a:extLst>
          </p:cNvPr>
          <p:cNvGrpSpPr/>
          <p:nvPr/>
        </p:nvGrpSpPr>
        <p:grpSpPr>
          <a:xfrm>
            <a:off x="1467414" y="3046023"/>
            <a:ext cx="2733245" cy="2123854"/>
            <a:chOff x="459275" y="3220700"/>
            <a:chExt cx="3149625" cy="2447400"/>
          </a:xfrm>
        </p:grpSpPr>
        <p:sp>
          <p:nvSpPr>
            <p:cNvPr id="4" name="Google Shape;387;p13">
              <a:extLst>
                <a:ext uri="{FF2B5EF4-FFF2-40B4-BE49-F238E27FC236}">
                  <a16:creationId xmlns:a16="http://schemas.microsoft.com/office/drawing/2014/main" id="{40C2009F-BC15-FFA3-5B12-12A2D4B9055A}"/>
                </a:ext>
              </a:extLst>
            </p:cNvPr>
            <p:cNvSpPr/>
            <p:nvPr/>
          </p:nvSpPr>
          <p:spPr>
            <a:xfrm>
              <a:off x="459275" y="3220700"/>
              <a:ext cx="2954100" cy="2447400"/>
            </a:xfrm>
            <a:prstGeom prst="rect">
              <a:avLst/>
            </a:prstGeom>
            <a:solidFill>
              <a:srgbClr val="EFEFE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4941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457200" marR="0" lvl="0" indent="4572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en-US" sz="130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Abstract Syntax Tree</a:t>
              </a:r>
              <a:endParaRPr sz="13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" name="Google Shape;388;p13">
              <a:extLst>
                <a:ext uri="{FF2B5EF4-FFF2-40B4-BE49-F238E27FC236}">
                  <a16:creationId xmlns:a16="http://schemas.microsoft.com/office/drawing/2014/main" id="{15782232-FBDE-5600-A315-947D959913FA}"/>
                </a:ext>
              </a:extLst>
            </p:cNvPr>
            <p:cNvSpPr/>
            <p:nvPr/>
          </p:nvSpPr>
          <p:spPr>
            <a:xfrm>
              <a:off x="1214675" y="3460925"/>
              <a:ext cx="984000" cy="285000"/>
            </a:xfrm>
            <a:prstGeom prst="roundRect">
              <a:avLst>
                <a:gd name="adj" fmla="val 16667"/>
              </a:avLst>
            </a:prstGeom>
            <a:solidFill>
              <a:srgbClr val="8E7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6" name="Google Shape;389;p13">
              <a:extLst>
                <a:ext uri="{FF2B5EF4-FFF2-40B4-BE49-F238E27FC236}">
                  <a16:creationId xmlns:a16="http://schemas.microsoft.com/office/drawing/2014/main" id="{488A3985-6CBB-4BD4-60D8-3F4A7373AF82}"/>
                </a:ext>
              </a:extLst>
            </p:cNvPr>
            <p:cNvSpPr/>
            <p:nvPr/>
          </p:nvSpPr>
          <p:spPr>
            <a:xfrm>
              <a:off x="649274" y="4222975"/>
              <a:ext cx="861900" cy="285000"/>
            </a:xfrm>
            <a:prstGeom prst="roundRect">
              <a:avLst>
                <a:gd name="adj" fmla="val 16667"/>
              </a:avLst>
            </a:prstGeom>
            <a:solidFill>
              <a:srgbClr val="F6B2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100" b="1" i="0" u="none" strike="noStrike" cap="none" dirty="0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NUM(5)</a:t>
              </a:r>
              <a:endParaRPr sz="11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7" name="Google Shape;390;p13">
              <a:extLst>
                <a:ext uri="{FF2B5EF4-FFF2-40B4-BE49-F238E27FC236}">
                  <a16:creationId xmlns:a16="http://schemas.microsoft.com/office/drawing/2014/main" id="{A80235AC-DD29-ED2C-5A4E-92E5D69AB447}"/>
                </a:ext>
              </a:extLst>
            </p:cNvPr>
            <p:cNvSpPr/>
            <p:nvPr/>
          </p:nvSpPr>
          <p:spPr>
            <a:xfrm>
              <a:off x="1886275" y="42229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8" name="Google Shape;391;p13">
              <a:extLst>
                <a:ext uri="{FF2B5EF4-FFF2-40B4-BE49-F238E27FC236}">
                  <a16:creationId xmlns:a16="http://schemas.microsoft.com/office/drawing/2014/main" id="{D5E1F2F2-CBEB-8FCE-2580-2E5993D6AA49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rot="10800000" flipH="1">
              <a:off x="1080224" y="3745975"/>
              <a:ext cx="6264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9" name="Google Shape;392;p13">
              <a:extLst>
                <a:ext uri="{FF2B5EF4-FFF2-40B4-BE49-F238E27FC236}">
                  <a16:creationId xmlns:a16="http://schemas.microsoft.com/office/drawing/2014/main" id="{34DE7B55-D211-4C11-E0EC-A541A87ACC26}"/>
                </a:ext>
              </a:extLst>
            </p:cNvPr>
            <p:cNvCxnSpPr>
              <a:stCxn id="7" idx="0"/>
              <a:endCxn id="5" idx="2"/>
            </p:cNvCxnSpPr>
            <p:nvPr/>
          </p:nvCxnSpPr>
          <p:spPr>
            <a:xfrm rot="10800000">
              <a:off x="1706575" y="3745925"/>
              <a:ext cx="6237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" name="Google Shape;393;p13">
              <a:extLst>
                <a:ext uri="{FF2B5EF4-FFF2-40B4-BE49-F238E27FC236}">
                  <a16:creationId xmlns:a16="http://schemas.microsoft.com/office/drawing/2014/main" id="{E5C19CB6-F92D-E56F-DC3C-51DF1A256A85}"/>
                </a:ext>
              </a:extLst>
            </p:cNvPr>
            <p:cNvSpPr txBox="1"/>
            <p:nvPr/>
          </p:nvSpPr>
          <p:spPr>
            <a:xfrm>
              <a:off x="843400" y="3801888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dk1"/>
                  </a:solidFill>
                  <a:latin typeface="Courier New" panose="02070309020205020404" pitchFamily="49" charset="0"/>
                  <a:ea typeface="Consolas"/>
                  <a:cs typeface="Courier New" panose="02070309020205020404" pitchFamily="49" charset="0"/>
                  <a:sym typeface="Consolas"/>
                </a:rPr>
                <a:t>left</a:t>
              </a:r>
              <a:endParaRPr sz="10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endParaRPr>
            </a:p>
          </p:txBody>
        </p:sp>
        <p:sp>
          <p:nvSpPr>
            <p:cNvPr id="11" name="Google Shape;394;p13">
              <a:extLst>
                <a:ext uri="{FF2B5EF4-FFF2-40B4-BE49-F238E27FC236}">
                  <a16:creationId xmlns:a16="http://schemas.microsoft.com/office/drawing/2014/main" id="{9F0DF835-A66B-4C40-04D6-1CE5D1AB875B}"/>
                </a:ext>
              </a:extLst>
            </p:cNvPr>
            <p:cNvSpPr txBox="1"/>
            <p:nvPr/>
          </p:nvSpPr>
          <p:spPr>
            <a:xfrm>
              <a:off x="2014600" y="38018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urier New" panose="02070309020205020404" pitchFamily="49" charset="0"/>
                  <a:ea typeface="Consolas"/>
                  <a:cs typeface="Courier New" panose="02070309020205020404" pitchFamily="49" charset="0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endParaRPr>
            </a:p>
          </p:txBody>
        </p:sp>
        <p:sp>
          <p:nvSpPr>
            <p:cNvPr id="12" name="Google Shape;395;p13">
              <a:extLst>
                <a:ext uri="{FF2B5EF4-FFF2-40B4-BE49-F238E27FC236}">
                  <a16:creationId xmlns:a16="http://schemas.microsoft.com/office/drawing/2014/main" id="{A9987A94-68BB-BB57-6970-B8757892ACC1}"/>
                </a:ext>
              </a:extLst>
            </p:cNvPr>
            <p:cNvSpPr/>
            <p:nvPr/>
          </p:nvSpPr>
          <p:spPr>
            <a:xfrm>
              <a:off x="137750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NUM(1)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3" name="Google Shape;396;p13">
              <a:extLst>
                <a:ext uri="{FF2B5EF4-FFF2-40B4-BE49-F238E27FC236}">
                  <a16:creationId xmlns:a16="http://schemas.microsoft.com/office/drawing/2014/main" id="{8380BB93-02C0-AE2F-7786-7B0BA26AADC4}"/>
                </a:ext>
              </a:extLst>
            </p:cNvPr>
            <p:cNvSpPr/>
            <p:nvPr/>
          </p:nvSpPr>
          <p:spPr>
            <a:xfrm>
              <a:off x="243805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</a:t>
              </a:r>
              <a:r>
                <a:rPr lang="en-US" sz="1200" b="1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14" name="Google Shape;397;p13">
              <a:extLst>
                <a:ext uri="{FF2B5EF4-FFF2-40B4-BE49-F238E27FC236}">
                  <a16:creationId xmlns:a16="http://schemas.microsoft.com/office/drawing/2014/main" id="{F81F869A-88D5-81A5-A2CD-922A2592A44F}"/>
                </a:ext>
              </a:extLst>
            </p:cNvPr>
            <p:cNvCxnSpPr>
              <a:stCxn id="13" idx="0"/>
              <a:endCxn id="7" idx="2"/>
            </p:cNvCxnSpPr>
            <p:nvPr/>
          </p:nvCxnSpPr>
          <p:spPr>
            <a:xfrm rot="10800000">
              <a:off x="2330350" y="4507925"/>
              <a:ext cx="551700" cy="3267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" name="Google Shape;398;p13">
              <a:extLst>
                <a:ext uri="{FF2B5EF4-FFF2-40B4-BE49-F238E27FC236}">
                  <a16:creationId xmlns:a16="http://schemas.microsoft.com/office/drawing/2014/main" id="{8E30BDB7-D149-C5B1-BDF6-76E453C038D1}"/>
                </a:ext>
              </a:extLst>
            </p:cNvPr>
            <p:cNvCxnSpPr>
              <a:stCxn id="12" idx="0"/>
            </p:cNvCxnSpPr>
            <p:nvPr/>
          </p:nvCxnSpPr>
          <p:spPr>
            <a:xfrm rot="10800000" flipH="1">
              <a:off x="1821500" y="4519625"/>
              <a:ext cx="516900" cy="315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6" name="Google Shape;399;p13">
              <a:extLst>
                <a:ext uri="{FF2B5EF4-FFF2-40B4-BE49-F238E27FC236}">
                  <a16:creationId xmlns:a16="http://schemas.microsoft.com/office/drawing/2014/main" id="{4596FCB0-20E3-9668-2121-A0B17ACA5421}"/>
                </a:ext>
              </a:extLst>
            </p:cNvPr>
            <p:cNvSpPr txBox="1"/>
            <p:nvPr/>
          </p:nvSpPr>
          <p:spPr>
            <a:xfrm>
              <a:off x="1587950" y="44957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urier New" panose="02070309020205020404" pitchFamily="49" charset="0"/>
                  <a:ea typeface="Consolas"/>
                  <a:cs typeface="Courier New" panose="02070309020205020404" pitchFamily="49" charset="0"/>
                  <a:sym typeface="Consolas"/>
                </a:rPr>
                <a:t>left</a:t>
              </a:r>
              <a:endParaRPr sz="1000" b="1" i="0" u="none" strike="noStrike" cap="none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endParaRPr>
            </a:p>
          </p:txBody>
        </p:sp>
        <p:sp>
          <p:nvSpPr>
            <p:cNvPr id="17" name="Google Shape;400;p13">
              <a:extLst>
                <a:ext uri="{FF2B5EF4-FFF2-40B4-BE49-F238E27FC236}">
                  <a16:creationId xmlns:a16="http://schemas.microsoft.com/office/drawing/2014/main" id="{6311FB81-67A4-DA97-9589-93B061F170B2}"/>
                </a:ext>
              </a:extLst>
            </p:cNvPr>
            <p:cNvSpPr txBox="1"/>
            <p:nvPr/>
          </p:nvSpPr>
          <p:spPr>
            <a:xfrm>
              <a:off x="2624900" y="4495763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urier New" panose="02070309020205020404" pitchFamily="49" charset="0"/>
                  <a:ea typeface="Consolas"/>
                  <a:cs typeface="Courier New" panose="02070309020205020404" pitchFamily="49" charset="0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679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What about variables?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Just like Assembler: Generate symbol table with mapping from variable names to spots in memory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Arrays get more (contiguous) spots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screen</a:t>
            </a:r>
            <a:r>
              <a:rPr lang="en-US"/>
              <a:t> and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keyboard</a:t>
            </a:r>
            <a:r>
              <a:rPr lang="en-US"/>
              <a:t> are built-in array variables, allowing I/O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06" name="Google Shape;406;p14"/>
          <p:cNvSpPr/>
          <p:nvPr/>
        </p:nvSpPr>
        <p:spPr>
          <a:xfrm>
            <a:off x="6471800" y="1879313"/>
            <a:ext cx="12798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arr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07" name="Google Shape;407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408" name="Google Shape;408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  <p:sp>
        <p:nvSpPr>
          <p:cNvPr id="409" name="Google Shape;409;p14"/>
          <p:cNvSpPr/>
          <p:nvPr/>
        </p:nvSpPr>
        <p:spPr>
          <a:xfrm>
            <a:off x="6471800" y="3350850"/>
            <a:ext cx="12798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screen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0" name="Google Shape;410;p14"/>
          <p:cNvSpPr/>
          <p:nvPr/>
        </p:nvSpPr>
        <p:spPr>
          <a:xfrm>
            <a:off x="7751475" y="3350850"/>
            <a:ext cx="11295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16384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1" name="Google Shape;411;p14"/>
          <p:cNvSpPr/>
          <p:nvPr/>
        </p:nvSpPr>
        <p:spPr>
          <a:xfrm>
            <a:off x="3864925" y="2336975"/>
            <a:ext cx="2155500" cy="1186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@261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@262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14"/>
          <p:cNvSpPr/>
          <p:nvPr/>
        </p:nvSpPr>
        <p:spPr>
          <a:xfrm>
            <a:off x="918750" y="2202125"/>
            <a:ext cx="2494800" cy="14562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 int arr[5];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 int bar, star;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 bar = star;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14"/>
          <p:cNvSpPr/>
          <p:nvPr/>
        </p:nvSpPr>
        <p:spPr>
          <a:xfrm>
            <a:off x="6471800" y="2860325"/>
            <a:ext cx="12798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star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4" name="Google Shape;414;p14"/>
          <p:cNvSpPr/>
          <p:nvPr/>
        </p:nvSpPr>
        <p:spPr>
          <a:xfrm>
            <a:off x="7751475" y="2860325"/>
            <a:ext cx="11295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262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5" name="Google Shape;415;p14"/>
          <p:cNvSpPr/>
          <p:nvPr/>
        </p:nvSpPr>
        <p:spPr>
          <a:xfrm>
            <a:off x="6471800" y="2369813"/>
            <a:ext cx="12798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bar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6" name="Google Shape;416;p14"/>
          <p:cNvSpPr/>
          <p:nvPr/>
        </p:nvSpPr>
        <p:spPr>
          <a:xfrm>
            <a:off x="7751475" y="2369813"/>
            <a:ext cx="11295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261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7" name="Google Shape;417;p14"/>
          <p:cNvSpPr/>
          <p:nvPr/>
        </p:nvSpPr>
        <p:spPr>
          <a:xfrm>
            <a:off x="7751475" y="1879313"/>
            <a:ext cx="11295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256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Takeaways</a:t>
            </a:r>
            <a:endParaRPr/>
          </a:p>
        </p:txBody>
      </p:sp>
      <p:sp>
        <p:nvSpPr>
          <p:cNvPr id="423" name="Google Shape;423;p1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Code Generation task: Writing several small snippets of Hack assembly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But need to be very generalizable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Whenever a PLUS expression is encountered, should generate almost the same code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Conventions make the task much easier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For example, after any expression code runs, result should always be stored in R0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Then parent code can depend on it</a:t>
            </a:r>
            <a:endParaRPr dirty="0"/>
          </a:p>
        </p:txBody>
      </p:sp>
      <p:sp>
        <p:nvSpPr>
          <p:cNvPr id="424" name="Google Shape;424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1149e19df79_0_5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31" name="Google Shape;431;g1149e19df79_0_54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Design Decisions in Computing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Understanding Design and Its Importance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Design Decisions in Computing</a:t>
            </a: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Compilers: Code Generation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Generating Target Code from an AST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Two-Tier Compilation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Intermediate Programs and The Java Virtual Machine (JVM)</a:t>
            </a:r>
            <a:endParaRPr b="1" dirty="0">
              <a:solidFill>
                <a:srgbClr val="4B2A85"/>
              </a:solidFill>
            </a:endParaRPr>
          </a:p>
        </p:txBody>
      </p:sp>
      <p:sp>
        <p:nvSpPr>
          <p:cNvPr id="432" name="Google Shape;432;g1149e19df79_0_5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0219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8"/>
          <p:cNvSpPr/>
          <p:nvPr/>
        </p:nvSpPr>
        <p:spPr>
          <a:xfrm>
            <a:off x="89100" y="339975"/>
            <a:ext cx="8965800" cy="57021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48"/>
          <p:cNvSpPr txBox="1">
            <a:spLocks noGrp="1"/>
          </p:cNvSpPr>
          <p:nvPr>
            <p:ph type="title"/>
          </p:nvPr>
        </p:nvSpPr>
        <p:spPr>
          <a:xfrm>
            <a:off x="357020" y="613750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Software</a:t>
            </a:r>
            <a:endParaRPr>
              <a:solidFill>
                <a:srgbClr val="FFFFF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Overview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94" name="Google Shape;94;p48"/>
          <p:cNvSpPr/>
          <p:nvPr/>
        </p:nvSpPr>
        <p:spPr>
          <a:xfrm>
            <a:off x="2746450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x86, x86-64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RISC-V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48"/>
          <p:cNvSpPr/>
          <p:nvPr/>
        </p:nvSpPr>
        <p:spPr>
          <a:xfrm>
            <a:off x="2961750" y="40186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8"/>
          <p:cNvSpPr/>
          <p:nvPr/>
        </p:nvSpPr>
        <p:spPr>
          <a:xfrm>
            <a:off x="5087063" y="58531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48"/>
          <p:cNvSpPr/>
          <p:nvPr/>
        </p:nvSpPr>
        <p:spPr>
          <a:xfrm>
            <a:off x="6142325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Windows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Unix/Linux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Android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 OS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48"/>
          <p:cNvSpPr/>
          <p:nvPr/>
        </p:nvSpPr>
        <p:spPr>
          <a:xfrm>
            <a:off x="6388700" y="39943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48"/>
          <p:cNvSpPr txBox="1">
            <a:spLocks noGrp="1"/>
          </p:cNvSpPr>
          <p:nvPr>
            <p:ph type="title"/>
          </p:nvPr>
        </p:nvSpPr>
        <p:spPr>
          <a:xfrm>
            <a:off x="229220" y="52800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100" name="Google Shape;100;p48"/>
          <p:cNvSpPr/>
          <p:nvPr/>
        </p:nvSpPr>
        <p:spPr>
          <a:xfrm>
            <a:off x="4813100" y="5221550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1" name="Google Shape;101;p48"/>
          <p:cNvGrpSpPr/>
          <p:nvPr/>
        </p:nvGrpSpPr>
        <p:grpSpPr>
          <a:xfrm>
            <a:off x="5376420" y="4867084"/>
            <a:ext cx="939284" cy="1029610"/>
            <a:chOff x="4704173" y="3604372"/>
            <a:chExt cx="492804" cy="540166"/>
          </a:xfrm>
        </p:grpSpPr>
        <p:sp>
          <p:nvSpPr>
            <p:cNvPr id="102" name="Google Shape;102;p48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48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48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5" name="Google Shape;105;p48"/>
          <p:cNvSpPr/>
          <p:nvPr/>
        </p:nvSpPr>
        <p:spPr>
          <a:xfrm>
            <a:off x="2746450" y="2097075"/>
            <a:ext cx="3001800" cy="9969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Byte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 VM Code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48"/>
          <p:cNvSpPr/>
          <p:nvPr/>
        </p:nvSpPr>
        <p:spPr>
          <a:xfrm>
            <a:off x="2746450" y="479950"/>
            <a:ext cx="2802300" cy="10296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Python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C/C++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48"/>
          <p:cNvSpPr/>
          <p:nvPr/>
        </p:nvSpPr>
        <p:spPr>
          <a:xfrm>
            <a:off x="2953675" y="7027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8"/>
          <p:cNvSpPr/>
          <p:nvPr/>
        </p:nvSpPr>
        <p:spPr>
          <a:xfrm>
            <a:off x="2953675" y="23034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48"/>
          <p:cNvSpPr/>
          <p:nvPr/>
        </p:nvSpPr>
        <p:spPr>
          <a:xfrm>
            <a:off x="3069575" y="3241975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48"/>
          <p:cNvSpPr/>
          <p:nvPr/>
        </p:nvSpPr>
        <p:spPr>
          <a:xfrm>
            <a:off x="3069575" y="1642963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48"/>
          <p:cNvSpPr/>
          <p:nvPr/>
        </p:nvSpPr>
        <p:spPr>
          <a:xfrm>
            <a:off x="3949600" y="1576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48"/>
          <p:cNvSpPr/>
          <p:nvPr/>
        </p:nvSpPr>
        <p:spPr>
          <a:xfrm>
            <a:off x="4120475" y="3241975"/>
            <a:ext cx="15117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(VM Translator)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8"/>
          <p:cNvSpPr/>
          <p:nvPr/>
        </p:nvSpPr>
        <p:spPr>
          <a:xfrm>
            <a:off x="3949600" y="3175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8"/>
          <p:cNvSpPr txBox="1"/>
          <p:nvPr/>
        </p:nvSpPr>
        <p:spPr>
          <a:xfrm>
            <a:off x="620700" y="6165650"/>
            <a:ext cx="2047800" cy="5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“Real-World” Examples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Our Computer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48"/>
          <p:cNvSpPr txBox="1"/>
          <p:nvPr/>
        </p:nvSpPr>
        <p:spPr>
          <a:xfrm>
            <a:off x="229225" y="6275150"/>
            <a:ext cx="80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KEY: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8"/>
          <p:cNvSpPr/>
          <p:nvPr/>
        </p:nvSpPr>
        <p:spPr>
          <a:xfrm rot="-5400000" flipH="1">
            <a:off x="971650" y="2482000"/>
            <a:ext cx="2831700" cy="619200"/>
          </a:xfrm>
          <a:prstGeom prst="uturnArrow">
            <a:avLst>
              <a:gd name="adj1" fmla="val 39660"/>
              <a:gd name="adj2" fmla="val 25000"/>
              <a:gd name="adj3" fmla="val 25000"/>
              <a:gd name="adj4" fmla="val 49545"/>
              <a:gd name="adj5" fmla="val 100000"/>
            </a:avLst>
          </a:prstGeom>
          <a:solidFill>
            <a:srgbClr val="E691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48"/>
          <p:cNvSpPr txBox="1"/>
          <p:nvPr/>
        </p:nvSpPr>
        <p:spPr>
          <a:xfrm>
            <a:off x="749200" y="2963925"/>
            <a:ext cx="1328700" cy="4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Project 8</a:t>
            </a:r>
            <a:endParaRPr sz="1400" b="1" i="0" u="none" strike="noStrike" cap="none" dirty="0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48"/>
          <p:cNvSpPr/>
          <p:nvPr/>
        </p:nvSpPr>
        <p:spPr>
          <a:xfrm>
            <a:off x="5748250" y="2303475"/>
            <a:ext cx="747900" cy="5841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48"/>
          <p:cNvSpPr/>
          <p:nvPr/>
        </p:nvSpPr>
        <p:spPr>
          <a:xfrm>
            <a:off x="1153400" y="2631238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Why Talk About Design?</a:t>
            </a:r>
            <a:endParaRPr/>
          </a:p>
        </p:txBody>
      </p:sp>
      <p:sp>
        <p:nvSpPr>
          <p:cNvPr id="253" name="Google Shape;253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design is “the way something works, including how someone uses it,” then it dictates the interactions between us and the designs we interact with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Those interactions have a range of consequences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Positive: When you go to a website, and you are easily able to find all the information you need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Unideal: If a person can’t easily drink from a certain cup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Harmful: If a person can’t easily use emergency equipment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54" name="Google Shape;254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Compiling Code: Single Tier</a:t>
            </a:r>
            <a:endParaRPr/>
          </a:p>
        </p:txBody>
      </p:sp>
      <p:sp>
        <p:nvSpPr>
          <p:cNvPr id="126" name="Google Shape;126;p4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  <p:sp>
        <p:nvSpPr>
          <p:cNvPr id="127" name="Google Shape;127;p49"/>
          <p:cNvSpPr/>
          <p:nvPr/>
        </p:nvSpPr>
        <p:spPr>
          <a:xfrm>
            <a:off x="3853200" y="189765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Program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49"/>
          <p:cNvSpPr/>
          <p:nvPr/>
        </p:nvSpPr>
        <p:spPr>
          <a:xfrm>
            <a:off x="143140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49"/>
          <p:cNvSpPr/>
          <p:nvPr/>
        </p:nvSpPr>
        <p:spPr>
          <a:xfrm>
            <a:off x="315742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B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49"/>
          <p:cNvSpPr/>
          <p:nvPr/>
        </p:nvSpPr>
        <p:spPr>
          <a:xfrm>
            <a:off x="488345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9"/>
          <p:cNvSpPr/>
          <p:nvPr/>
        </p:nvSpPr>
        <p:spPr>
          <a:xfrm>
            <a:off x="664837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2" name="Google Shape;132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80153" y="5677163"/>
            <a:ext cx="940146" cy="921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4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2696" y="5641432"/>
            <a:ext cx="1129373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4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74482" y="5641432"/>
            <a:ext cx="1005726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4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897270" y="5641432"/>
            <a:ext cx="1023326" cy="993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49"/>
          <p:cNvSpPr/>
          <p:nvPr/>
        </p:nvSpPr>
        <p:spPr>
          <a:xfrm rot="2397614">
            <a:off x="2565382" y="2289844"/>
            <a:ext cx="398439" cy="279476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49"/>
          <p:cNvSpPr/>
          <p:nvPr/>
        </p:nvSpPr>
        <p:spPr>
          <a:xfrm>
            <a:off x="2342500" y="3356175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A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49"/>
          <p:cNvSpPr/>
          <p:nvPr/>
        </p:nvSpPr>
        <p:spPr>
          <a:xfrm rot="1255186">
            <a:off x="3783901" y="2598375"/>
            <a:ext cx="398252" cy="2383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49"/>
          <p:cNvSpPr/>
          <p:nvPr/>
        </p:nvSpPr>
        <p:spPr>
          <a:xfrm rot="-1351817">
            <a:off x="5109717" y="2575246"/>
            <a:ext cx="398516" cy="239121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49"/>
          <p:cNvSpPr/>
          <p:nvPr/>
        </p:nvSpPr>
        <p:spPr>
          <a:xfrm rot="-2826317">
            <a:off x="6344270" y="2187093"/>
            <a:ext cx="398441" cy="279475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49"/>
          <p:cNvSpPr/>
          <p:nvPr/>
        </p:nvSpPr>
        <p:spPr>
          <a:xfrm>
            <a:off x="3504588" y="3499538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B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49"/>
          <p:cNvSpPr/>
          <p:nvPr/>
        </p:nvSpPr>
        <p:spPr>
          <a:xfrm>
            <a:off x="4754638" y="3458913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C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49"/>
          <p:cNvSpPr/>
          <p:nvPr/>
        </p:nvSpPr>
        <p:spPr>
          <a:xfrm>
            <a:off x="5894663" y="3174613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D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Compiling Code: Two Tier</a:t>
            </a:r>
            <a:endParaRPr/>
          </a:p>
        </p:txBody>
      </p:sp>
      <p:sp>
        <p:nvSpPr>
          <p:cNvPr id="150" name="Google Shape;150;p5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41</a:t>
            </a:fld>
            <a:endParaRPr/>
          </a:p>
        </p:txBody>
      </p:sp>
      <p:sp>
        <p:nvSpPr>
          <p:cNvPr id="151" name="Google Shape;151;p50"/>
          <p:cNvSpPr/>
          <p:nvPr/>
        </p:nvSpPr>
        <p:spPr>
          <a:xfrm>
            <a:off x="3853200" y="13161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Program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0"/>
          <p:cNvSpPr/>
          <p:nvPr/>
        </p:nvSpPr>
        <p:spPr>
          <a:xfrm>
            <a:off x="143140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0"/>
          <p:cNvSpPr/>
          <p:nvPr/>
        </p:nvSpPr>
        <p:spPr>
          <a:xfrm>
            <a:off x="315742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B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50"/>
          <p:cNvSpPr/>
          <p:nvPr/>
        </p:nvSpPr>
        <p:spPr>
          <a:xfrm>
            <a:off x="488345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50"/>
          <p:cNvSpPr/>
          <p:nvPr/>
        </p:nvSpPr>
        <p:spPr>
          <a:xfrm>
            <a:off x="664837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6" name="Google Shape;156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80153" y="5677163"/>
            <a:ext cx="940146" cy="921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5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2696" y="5641432"/>
            <a:ext cx="1129373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5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74482" y="5641432"/>
            <a:ext cx="1005726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5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897270" y="5641432"/>
            <a:ext cx="1023326" cy="993143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50"/>
          <p:cNvSpPr/>
          <p:nvPr/>
        </p:nvSpPr>
        <p:spPr>
          <a:xfrm rot="2397614">
            <a:off x="2810681" y="3016482"/>
            <a:ext cx="398439" cy="198278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50"/>
          <p:cNvSpPr/>
          <p:nvPr/>
        </p:nvSpPr>
        <p:spPr>
          <a:xfrm>
            <a:off x="1885300" y="3569900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VM Translator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A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50"/>
          <p:cNvSpPr/>
          <p:nvPr/>
        </p:nvSpPr>
        <p:spPr>
          <a:xfrm rot="1255186">
            <a:off x="3630048" y="3430334"/>
            <a:ext cx="398252" cy="152268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50"/>
          <p:cNvSpPr/>
          <p:nvPr/>
        </p:nvSpPr>
        <p:spPr>
          <a:xfrm rot="-1351817">
            <a:off x="5292795" y="3493855"/>
            <a:ext cx="398516" cy="143628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50"/>
          <p:cNvSpPr/>
          <p:nvPr/>
        </p:nvSpPr>
        <p:spPr>
          <a:xfrm rot="-2826317">
            <a:off x="6035379" y="2889219"/>
            <a:ext cx="398441" cy="220741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50"/>
          <p:cNvSpPr/>
          <p:nvPr/>
        </p:nvSpPr>
        <p:spPr>
          <a:xfrm>
            <a:off x="3853200" y="279375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Program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50"/>
          <p:cNvSpPr/>
          <p:nvPr/>
        </p:nvSpPr>
        <p:spPr>
          <a:xfrm>
            <a:off x="3069000" y="40776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VM Translator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B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50"/>
          <p:cNvSpPr/>
          <p:nvPr/>
        </p:nvSpPr>
        <p:spPr>
          <a:xfrm>
            <a:off x="4727050" y="40776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VM Translator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C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50"/>
          <p:cNvSpPr/>
          <p:nvPr/>
        </p:nvSpPr>
        <p:spPr>
          <a:xfrm>
            <a:off x="5805250" y="34723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VM Translator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D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50"/>
          <p:cNvSpPr/>
          <p:nvPr/>
        </p:nvSpPr>
        <p:spPr>
          <a:xfrm>
            <a:off x="4372950" y="1927278"/>
            <a:ext cx="398100" cy="8664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50"/>
          <p:cNvSpPr/>
          <p:nvPr/>
        </p:nvSpPr>
        <p:spPr>
          <a:xfrm>
            <a:off x="4101888" y="2075313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VM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Java Virtual Machine (JVM)</a:t>
            </a:r>
            <a:endParaRPr/>
          </a:p>
        </p:txBody>
      </p:sp>
      <p:sp>
        <p:nvSpPr>
          <p:cNvPr id="177" name="Google Shape;177;p5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42</a:t>
            </a:fld>
            <a:endParaRPr/>
          </a:p>
        </p:txBody>
      </p:sp>
      <p:sp>
        <p:nvSpPr>
          <p:cNvPr id="178" name="Google Shape;178;p51"/>
          <p:cNvSpPr/>
          <p:nvPr/>
        </p:nvSpPr>
        <p:spPr>
          <a:xfrm>
            <a:off x="3853200" y="13161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51"/>
          <p:cNvSpPr/>
          <p:nvPr/>
        </p:nvSpPr>
        <p:spPr>
          <a:xfrm>
            <a:off x="143140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51"/>
          <p:cNvSpPr/>
          <p:nvPr/>
        </p:nvSpPr>
        <p:spPr>
          <a:xfrm>
            <a:off x="315742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B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51"/>
          <p:cNvSpPr/>
          <p:nvPr/>
        </p:nvSpPr>
        <p:spPr>
          <a:xfrm>
            <a:off x="488345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51"/>
          <p:cNvSpPr/>
          <p:nvPr/>
        </p:nvSpPr>
        <p:spPr>
          <a:xfrm>
            <a:off x="664837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3" name="Google Shape;183;p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80153" y="5677163"/>
            <a:ext cx="940146" cy="921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5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2696" y="5641432"/>
            <a:ext cx="1129373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5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74482" y="5641432"/>
            <a:ext cx="1005726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5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897270" y="5641432"/>
            <a:ext cx="1023326" cy="993143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51"/>
          <p:cNvSpPr/>
          <p:nvPr/>
        </p:nvSpPr>
        <p:spPr>
          <a:xfrm rot="2397614">
            <a:off x="2810681" y="3016482"/>
            <a:ext cx="398439" cy="198278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51"/>
          <p:cNvSpPr/>
          <p:nvPr/>
        </p:nvSpPr>
        <p:spPr>
          <a:xfrm>
            <a:off x="1885300" y="3569900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JVM Runtime for A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51"/>
          <p:cNvSpPr/>
          <p:nvPr/>
        </p:nvSpPr>
        <p:spPr>
          <a:xfrm rot="1255186">
            <a:off x="3630048" y="3430334"/>
            <a:ext cx="398252" cy="152268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51"/>
          <p:cNvSpPr/>
          <p:nvPr/>
        </p:nvSpPr>
        <p:spPr>
          <a:xfrm rot="-1351817">
            <a:off x="5292795" y="3493855"/>
            <a:ext cx="398516" cy="143628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51"/>
          <p:cNvSpPr/>
          <p:nvPr/>
        </p:nvSpPr>
        <p:spPr>
          <a:xfrm rot="-2826317">
            <a:off x="6035379" y="2889219"/>
            <a:ext cx="398441" cy="220741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51"/>
          <p:cNvSpPr/>
          <p:nvPr/>
        </p:nvSpPr>
        <p:spPr>
          <a:xfrm>
            <a:off x="3853200" y="279375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JVM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51"/>
          <p:cNvSpPr/>
          <p:nvPr/>
        </p:nvSpPr>
        <p:spPr>
          <a:xfrm>
            <a:off x="3069000" y="40776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JVM Runtime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B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51"/>
          <p:cNvSpPr/>
          <p:nvPr/>
        </p:nvSpPr>
        <p:spPr>
          <a:xfrm>
            <a:off x="4727050" y="40776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JVM Runtime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C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51"/>
          <p:cNvSpPr/>
          <p:nvPr/>
        </p:nvSpPr>
        <p:spPr>
          <a:xfrm>
            <a:off x="5805250" y="34723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JVM Runtime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D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51"/>
          <p:cNvSpPr/>
          <p:nvPr/>
        </p:nvSpPr>
        <p:spPr>
          <a:xfrm>
            <a:off x="4372950" y="1927278"/>
            <a:ext cx="398100" cy="8664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51"/>
          <p:cNvSpPr/>
          <p:nvPr/>
        </p:nvSpPr>
        <p:spPr>
          <a:xfrm>
            <a:off x="4101888" y="2075313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Java Compiler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7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Post-Lecture 15 Reminders</a:t>
            </a:r>
            <a:endParaRPr dirty="0"/>
          </a:p>
        </p:txBody>
      </p:sp>
      <p:sp>
        <p:nvSpPr>
          <p:cNvPr id="632" name="Google Shape;632;p7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246382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Project Reminders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b="1" dirty="0">
                <a:solidFill>
                  <a:schemeClr val="tx1"/>
                </a:solidFill>
              </a:rPr>
              <a:t>Project 7, Part I: Midterm Corrections due this Thursday (5/18) at 11:59pm (no late days may be used)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Project 7, Part II: Professor Meeting Report due next Thursday (5/25) at 11:59pm</a:t>
            </a:r>
            <a:endParaRPr lang="en-US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Preston has office hours after class in CSE2 152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Feel free to post your questions on the Ed board as well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endParaRPr lang="en-US" b="1" dirty="0">
              <a:solidFill>
                <a:srgbClr val="4B2A85"/>
              </a:solidFill>
            </a:endParaRP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lang="en-US" b="1" dirty="0">
              <a:solidFill>
                <a:srgbClr val="4B2A85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</p:txBody>
      </p:sp>
      <p:sp>
        <p:nvSpPr>
          <p:cNvPr id="633" name="Google Shape;633;p7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43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Why Talk About Design?</a:t>
            </a:r>
            <a:endParaRPr/>
          </a:p>
        </p:txBody>
      </p:sp>
      <p:sp>
        <p:nvSpPr>
          <p:cNvPr id="260" name="Google Shape;260;p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926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Seemingly harmless interactions can have a negative impact on certain people, especially if repeated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E.g., Unable to use any door you see will make you feel unwelcome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can we design to create more positive reactions for more people while mitigating negative interactions?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Tough question in a world with so many diverse people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accountability should there be for more harmful interactions caused by the design of something?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 significant question with a muddy web of answers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61" name="Google Shape;261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An Aside: Bias</a:t>
            </a:r>
            <a:endParaRPr/>
          </a:p>
        </p:txBody>
      </p:sp>
      <p:sp>
        <p:nvSpPr>
          <p:cNvPr id="267" name="Google Shape;267;p1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Biases are the beliefs we have, often formed by our experiences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Can be </a:t>
            </a:r>
            <a:r>
              <a:rPr lang="en-US" b="1" dirty="0"/>
              <a:t>explicit</a:t>
            </a:r>
            <a:r>
              <a:rPr lang="en-US" dirty="0"/>
              <a:t>: We consciously have a belief about something and it may intentionally impact us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Can be </a:t>
            </a:r>
            <a:r>
              <a:rPr lang="en-US" b="1" dirty="0"/>
              <a:t>implicit</a:t>
            </a:r>
            <a:r>
              <a:rPr lang="en-US" dirty="0"/>
              <a:t>: Unconscious or impact us unintentionally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We all have bias, and it is not inherently “good” or “bad”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Both potentially beneficial and potentially harmful consequences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Eliminating bias is not a realistic goal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Attempting to mitigate negative consequences that come from bias is more realistic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68" name="Google Shape;268;p1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Designer’s Bias</a:t>
            </a:r>
            <a:endParaRPr/>
          </a:p>
        </p:txBody>
      </p:sp>
      <p:sp>
        <p:nvSpPr>
          <p:cNvPr id="274" name="Google Shape;274;p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People often think of the “typical user” as someone who is similar to them or those they are close to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An example of the influence of their biases  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Even if we try to think beyond what is familiar to us, it is unlikely we will remove bias from the design process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Opinions about what something “should” do are inherently biased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Ideally, we would develop processes that mitigate the negative effects of biases as much as possible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Recall biases can be both known (explicit) and unknown (implicit)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75" name="Google Shape;275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Bias and Design</a:t>
            </a:r>
            <a:endParaRPr/>
          </a:p>
        </p:txBody>
      </p:sp>
      <p:sp>
        <p:nvSpPr>
          <p:cNvPr id="281" name="Google Shape;281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060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Following slides include some ideas and frameworks people have come up with related to bias and design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Not meant to be the most important ideas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Think of it more as a few reference points that you can learn more about beyond this lecture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Discussions about bias and design are very nuanced and constantly evolving</a:t>
            </a:r>
            <a:endParaRPr dirty="0"/>
          </a:p>
          <a:p>
            <a:pPr marL="64008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None completely solve these issues, but they can be used to think about them and build better practices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82" name="Google Shape;282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Universal Design</a:t>
            </a:r>
            <a:endParaRPr/>
          </a:p>
        </p:txBody>
      </p:sp>
      <p:sp>
        <p:nvSpPr>
          <p:cNvPr id="288" name="Google Shape;288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Big idea: Design things that can be used by as many people as easily as possible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Designing things that work well for a wide range of people includes those who might usually be excluded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For example: Video captioning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process of “including everyone” leads us to better design</a:t>
            </a:r>
            <a:endParaRPr dirty="0"/>
          </a:p>
        </p:txBody>
      </p:sp>
      <p:sp>
        <p:nvSpPr>
          <p:cNvPr id="289" name="Google Shape;289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webextension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webextensions/webextension1.xml><?xml version="1.0" encoding="utf-8"?>
<we:webextension xmlns:we="http://schemas.microsoft.com/office/webextensions/webextension/2010/11" id="{B96AF400-02EF-9341-B342-7487F7A9031F}">
  <we:reference id="WA104218073" version="2.1.0.0" store="en-US" storeType="OMEX"/>
  <we:alternateReferences/>
  <we:properties>
    <we:property name="Microsoft.Office.CampaignId" value="&quot;none&quot;"/>
    <we:property name="appSlideData" value="{&quot;slideId&quot;:256,&quot;confidenceLevel&quot;:2}"/>
    <we:property name="url" value="&quot;multiple_choice_poll/YVckw9h6yWViwRVRaCDj9&quot;"/>
  </we:properties>
  <we:bindings/>
  <we:snapshot xmlns:r="http://schemas.openxmlformats.org/officeDocument/2006/relationships" r:embed="rId1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1482</TotalTime>
  <Words>3389</Words>
  <Application>Microsoft Macintosh PowerPoint</Application>
  <PresentationFormat>On-screen Show (4:3)</PresentationFormat>
  <Paragraphs>947</Paragraphs>
  <Slides>43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1" baseType="lpstr">
      <vt:lpstr>Noto Sans Symbols</vt:lpstr>
      <vt:lpstr>Arial</vt:lpstr>
      <vt:lpstr>Arial Narrow</vt:lpstr>
      <vt:lpstr>Calibri</vt:lpstr>
      <vt:lpstr>Consolas</vt:lpstr>
      <vt:lpstr>Courier New</vt:lpstr>
      <vt:lpstr>Times New Roman</vt:lpstr>
      <vt:lpstr>UWTheme-333-Sp18</vt:lpstr>
      <vt:lpstr>Design Decisions &amp; Code Generation</vt:lpstr>
      <vt:lpstr>Lecture Outline</vt:lpstr>
      <vt:lpstr>What is Design?</vt:lpstr>
      <vt:lpstr>Why Talk About Design?</vt:lpstr>
      <vt:lpstr>Why Talk About Design?</vt:lpstr>
      <vt:lpstr>An Aside: Bias</vt:lpstr>
      <vt:lpstr>Designer’s Bias</vt:lpstr>
      <vt:lpstr>Bias and Design</vt:lpstr>
      <vt:lpstr>Universal Design</vt:lpstr>
      <vt:lpstr>Inclusive Design</vt:lpstr>
      <vt:lpstr>Affordance Theory</vt:lpstr>
      <vt:lpstr>Affordance Types</vt:lpstr>
      <vt:lpstr>Design Principles in Practice</vt:lpstr>
      <vt:lpstr>Design in Computing</vt:lpstr>
      <vt:lpstr>Design in Computing: Accessibility</vt:lpstr>
      <vt:lpstr>Design in Computing: Algorithmic Bias</vt:lpstr>
      <vt:lpstr>Moving Towards Inclusive Design</vt:lpstr>
      <vt:lpstr>Next Steps in Design</vt:lpstr>
      <vt:lpstr>Lecture Outline</vt:lpstr>
      <vt:lpstr>Software Overview</vt:lpstr>
      <vt:lpstr>The Compiler: Implementation</vt:lpstr>
      <vt:lpstr>PowerPoint Presentation</vt:lpstr>
      <vt:lpstr>Code Generation: The Task</vt:lpstr>
      <vt:lpstr>Compile Time vs. Run Time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Takeaways</vt:lpstr>
      <vt:lpstr>Lecture Outline</vt:lpstr>
      <vt:lpstr>Software Overview</vt:lpstr>
      <vt:lpstr>Compiling Code: Single Tier</vt:lpstr>
      <vt:lpstr>Compiling Code: Two Tier</vt:lpstr>
      <vt:lpstr>The Java Virtual Machine (JVM)</vt:lpstr>
      <vt:lpstr>Post-Lecture 15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 Generation, Debugging Strategies </dc:title>
  <dc:creator>Aaron Johnston</dc:creator>
  <cp:lastModifiedBy>Eric Fan</cp:lastModifiedBy>
  <cp:revision>134</cp:revision>
  <dcterms:created xsi:type="dcterms:W3CDTF">2018-03-28T08:00:24Z</dcterms:created>
  <dcterms:modified xsi:type="dcterms:W3CDTF">2023-05-16T21:20:17Z</dcterms:modified>
</cp:coreProperties>
</file>